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41"/>
  </p:notesMasterIdLst>
  <p:handoutMasterIdLst>
    <p:handoutMasterId r:id="rId42"/>
  </p:handoutMasterIdLst>
  <p:sldIdLst>
    <p:sldId id="257" r:id="rId5"/>
    <p:sldId id="439" r:id="rId6"/>
    <p:sldId id="378" r:id="rId7"/>
    <p:sldId id="406" r:id="rId8"/>
    <p:sldId id="408" r:id="rId9"/>
    <p:sldId id="412" r:id="rId10"/>
    <p:sldId id="411" r:id="rId11"/>
    <p:sldId id="410" r:id="rId12"/>
    <p:sldId id="409" r:id="rId13"/>
    <p:sldId id="407" r:id="rId14"/>
    <p:sldId id="415" r:id="rId15"/>
    <p:sldId id="414" r:id="rId16"/>
    <p:sldId id="413" r:id="rId17"/>
    <p:sldId id="419" r:id="rId18"/>
    <p:sldId id="418" r:id="rId19"/>
    <p:sldId id="417" r:id="rId20"/>
    <p:sldId id="416" r:id="rId21"/>
    <p:sldId id="422" r:id="rId22"/>
    <p:sldId id="421" r:id="rId23"/>
    <p:sldId id="420" r:id="rId24"/>
    <p:sldId id="426" r:id="rId25"/>
    <p:sldId id="425" r:id="rId26"/>
    <p:sldId id="424" r:id="rId27"/>
    <p:sldId id="423" r:id="rId28"/>
    <p:sldId id="428" r:id="rId29"/>
    <p:sldId id="427" r:id="rId30"/>
    <p:sldId id="430" r:id="rId31"/>
    <p:sldId id="431" r:id="rId32"/>
    <p:sldId id="429" r:id="rId33"/>
    <p:sldId id="432" r:id="rId34"/>
    <p:sldId id="434" r:id="rId35"/>
    <p:sldId id="433" r:id="rId36"/>
    <p:sldId id="436" r:id="rId37"/>
    <p:sldId id="435" r:id="rId38"/>
    <p:sldId id="438" r:id="rId39"/>
    <p:sldId id="386" r:id="rId40"/>
  </p:sldIdLst>
  <p:sldSz cx="24384000" cy="13716000"/>
  <p:notesSz cx="7010400" cy="92964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000" b="0" i="0" u="none" strike="noStrike" cap="none" spc="-150" normalizeH="0" baseline="0">
        <a:ln>
          <a:noFill/>
        </a:ln>
        <a:solidFill>
          <a:srgbClr val="535353"/>
        </a:solidFill>
        <a:effectLst/>
        <a:uFillTx/>
        <a:latin typeface="Open Sans Light"/>
        <a:ea typeface="Open Sans Light"/>
        <a:cs typeface="Open Sans Light"/>
        <a:sym typeface="Open Sans Light"/>
      </a:defRPr>
    </a:lvl1pPr>
    <a:lvl2pPr marL="0" marR="0" indent="457200" algn="l" defTabSz="1828800" rtl="0" fontAlgn="auto" latinLnBrk="0" hangingPunct="0">
      <a:lnSpc>
        <a:spcPct val="100000"/>
      </a:lnSpc>
      <a:spcBef>
        <a:spcPts val="0"/>
      </a:spcBef>
      <a:spcAft>
        <a:spcPts val="0"/>
      </a:spcAft>
      <a:buClrTx/>
      <a:buSzTx/>
      <a:buFontTx/>
      <a:buNone/>
      <a:tabLst/>
      <a:defRPr kumimoji="0" sz="3000" b="0" i="0" u="none" strike="noStrike" cap="none" spc="-150" normalizeH="0" baseline="0">
        <a:ln>
          <a:noFill/>
        </a:ln>
        <a:solidFill>
          <a:srgbClr val="535353"/>
        </a:solidFill>
        <a:effectLst/>
        <a:uFillTx/>
        <a:latin typeface="Open Sans Light"/>
        <a:ea typeface="Open Sans Light"/>
        <a:cs typeface="Open Sans Light"/>
        <a:sym typeface="Open Sans Light"/>
      </a:defRPr>
    </a:lvl2pPr>
    <a:lvl3pPr marL="0" marR="0" indent="914400" algn="l" defTabSz="1828800" rtl="0" fontAlgn="auto" latinLnBrk="0" hangingPunct="0">
      <a:lnSpc>
        <a:spcPct val="100000"/>
      </a:lnSpc>
      <a:spcBef>
        <a:spcPts val="0"/>
      </a:spcBef>
      <a:spcAft>
        <a:spcPts val="0"/>
      </a:spcAft>
      <a:buClrTx/>
      <a:buSzTx/>
      <a:buFontTx/>
      <a:buNone/>
      <a:tabLst/>
      <a:defRPr kumimoji="0" sz="3000" b="0" i="0" u="none" strike="noStrike" cap="none" spc="-150" normalizeH="0" baseline="0">
        <a:ln>
          <a:noFill/>
        </a:ln>
        <a:solidFill>
          <a:srgbClr val="535353"/>
        </a:solidFill>
        <a:effectLst/>
        <a:uFillTx/>
        <a:latin typeface="Open Sans Light"/>
        <a:ea typeface="Open Sans Light"/>
        <a:cs typeface="Open Sans Light"/>
        <a:sym typeface="Open Sans Light"/>
      </a:defRPr>
    </a:lvl3pPr>
    <a:lvl4pPr marL="0" marR="0" indent="1371600" algn="l" defTabSz="1828800" rtl="0" fontAlgn="auto" latinLnBrk="0" hangingPunct="0">
      <a:lnSpc>
        <a:spcPct val="100000"/>
      </a:lnSpc>
      <a:spcBef>
        <a:spcPts val="0"/>
      </a:spcBef>
      <a:spcAft>
        <a:spcPts val="0"/>
      </a:spcAft>
      <a:buClrTx/>
      <a:buSzTx/>
      <a:buFontTx/>
      <a:buNone/>
      <a:tabLst/>
      <a:defRPr kumimoji="0" sz="3000" b="0" i="0" u="none" strike="noStrike" cap="none" spc="-150" normalizeH="0" baseline="0">
        <a:ln>
          <a:noFill/>
        </a:ln>
        <a:solidFill>
          <a:srgbClr val="535353"/>
        </a:solidFill>
        <a:effectLst/>
        <a:uFillTx/>
        <a:latin typeface="Open Sans Light"/>
        <a:ea typeface="Open Sans Light"/>
        <a:cs typeface="Open Sans Light"/>
        <a:sym typeface="Open Sans Light"/>
      </a:defRPr>
    </a:lvl4pPr>
    <a:lvl5pPr marL="0" marR="0" indent="1828800" algn="l" defTabSz="1828800" rtl="0" fontAlgn="auto" latinLnBrk="0" hangingPunct="0">
      <a:lnSpc>
        <a:spcPct val="100000"/>
      </a:lnSpc>
      <a:spcBef>
        <a:spcPts val="0"/>
      </a:spcBef>
      <a:spcAft>
        <a:spcPts val="0"/>
      </a:spcAft>
      <a:buClrTx/>
      <a:buSzTx/>
      <a:buFontTx/>
      <a:buNone/>
      <a:tabLst/>
      <a:defRPr kumimoji="0" sz="3000" b="0" i="0" u="none" strike="noStrike" cap="none" spc="-150" normalizeH="0" baseline="0">
        <a:ln>
          <a:noFill/>
        </a:ln>
        <a:solidFill>
          <a:srgbClr val="535353"/>
        </a:solidFill>
        <a:effectLst/>
        <a:uFillTx/>
        <a:latin typeface="Open Sans Light"/>
        <a:ea typeface="Open Sans Light"/>
        <a:cs typeface="Open Sans Light"/>
        <a:sym typeface="Open Sans Light"/>
      </a:defRPr>
    </a:lvl5pPr>
    <a:lvl6pPr marL="0" marR="0" indent="2286000" algn="l" defTabSz="1828800" rtl="0" fontAlgn="auto" latinLnBrk="0" hangingPunct="0">
      <a:lnSpc>
        <a:spcPct val="100000"/>
      </a:lnSpc>
      <a:spcBef>
        <a:spcPts val="0"/>
      </a:spcBef>
      <a:spcAft>
        <a:spcPts val="0"/>
      </a:spcAft>
      <a:buClrTx/>
      <a:buSzTx/>
      <a:buFontTx/>
      <a:buNone/>
      <a:tabLst/>
      <a:defRPr kumimoji="0" sz="3000" b="0" i="0" u="none" strike="noStrike" cap="none" spc="-150" normalizeH="0" baseline="0">
        <a:ln>
          <a:noFill/>
        </a:ln>
        <a:solidFill>
          <a:srgbClr val="535353"/>
        </a:solidFill>
        <a:effectLst/>
        <a:uFillTx/>
        <a:latin typeface="Open Sans Light"/>
        <a:ea typeface="Open Sans Light"/>
        <a:cs typeface="Open Sans Light"/>
        <a:sym typeface="Open Sans Light"/>
      </a:defRPr>
    </a:lvl6pPr>
    <a:lvl7pPr marL="0" marR="0" indent="2743200" algn="l" defTabSz="1828800" rtl="0" fontAlgn="auto" latinLnBrk="0" hangingPunct="0">
      <a:lnSpc>
        <a:spcPct val="100000"/>
      </a:lnSpc>
      <a:spcBef>
        <a:spcPts val="0"/>
      </a:spcBef>
      <a:spcAft>
        <a:spcPts val="0"/>
      </a:spcAft>
      <a:buClrTx/>
      <a:buSzTx/>
      <a:buFontTx/>
      <a:buNone/>
      <a:tabLst/>
      <a:defRPr kumimoji="0" sz="3000" b="0" i="0" u="none" strike="noStrike" cap="none" spc="-150" normalizeH="0" baseline="0">
        <a:ln>
          <a:noFill/>
        </a:ln>
        <a:solidFill>
          <a:srgbClr val="535353"/>
        </a:solidFill>
        <a:effectLst/>
        <a:uFillTx/>
        <a:latin typeface="Open Sans Light"/>
        <a:ea typeface="Open Sans Light"/>
        <a:cs typeface="Open Sans Light"/>
        <a:sym typeface="Open Sans Light"/>
      </a:defRPr>
    </a:lvl7pPr>
    <a:lvl8pPr marL="0" marR="0" indent="3200400" algn="l" defTabSz="1828800" rtl="0" fontAlgn="auto" latinLnBrk="0" hangingPunct="0">
      <a:lnSpc>
        <a:spcPct val="100000"/>
      </a:lnSpc>
      <a:spcBef>
        <a:spcPts val="0"/>
      </a:spcBef>
      <a:spcAft>
        <a:spcPts val="0"/>
      </a:spcAft>
      <a:buClrTx/>
      <a:buSzTx/>
      <a:buFontTx/>
      <a:buNone/>
      <a:tabLst/>
      <a:defRPr kumimoji="0" sz="3000" b="0" i="0" u="none" strike="noStrike" cap="none" spc="-150" normalizeH="0" baseline="0">
        <a:ln>
          <a:noFill/>
        </a:ln>
        <a:solidFill>
          <a:srgbClr val="535353"/>
        </a:solidFill>
        <a:effectLst/>
        <a:uFillTx/>
        <a:latin typeface="Open Sans Light"/>
        <a:ea typeface="Open Sans Light"/>
        <a:cs typeface="Open Sans Light"/>
        <a:sym typeface="Open Sans Light"/>
      </a:defRPr>
    </a:lvl8pPr>
    <a:lvl9pPr marL="0" marR="0" indent="3657600" algn="l" defTabSz="1828800" rtl="0" fontAlgn="auto" latinLnBrk="0" hangingPunct="0">
      <a:lnSpc>
        <a:spcPct val="100000"/>
      </a:lnSpc>
      <a:spcBef>
        <a:spcPts val="0"/>
      </a:spcBef>
      <a:spcAft>
        <a:spcPts val="0"/>
      </a:spcAft>
      <a:buClrTx/>
      <a:buSzTx/>
      <a:buFontTx/>
      <a:buNone/>
      <a:tabLst/>
      <a:defRPr kumimoji="0" sz="3000" b="0" i="0" u="none" strike="noStrike" cap="none" spc="-150" normalizeH="0" baseline="0">
        <a:ln>
          <a:noFill/>
        </a:ln>
        <a:solidFill>
          <a:srgbClr val="535353"/>
        </a:solidFill>
        <a:effectLst/>
        <a:uFillTx/>
        <a:latin typeface="Open Sans Light"/>
        <a:ea typeface="Open Sans Light"/>
        <a:cs typeface="Open Sans Light"/>
        <a:sym typeface="Open Sans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carena Durán Campos" initials="MDC" lastIdx="1" clrIdx="0">
    <p:extLst>
      <p:ext uri="{19B8F6BF-5375-455C-9EA6-DF929625EA0E}">
        <p15:presenceInfo xmlns:p15="http://schemas.microsoft.com/office/powerpoint/2012/main" userId="S-1-5-21-1538672992-175319928-926709054-144266" providerId="AD"/>
      </p:ext>
    </p:extLst>
  </p:cmAuthor>
  <p:cmAuthor id="2" name="Catherine Díaz Olivos" initials="CDO" lastIdx="6" clrIdx="1">
    <p:extLst>
      <p:ext uri="{19B8F6BF-5375-455C-9EA6-DF929625EA0E}">
        <p15:presenceInfo xmlns:p15="http://schemas.microsoft.com/office/powerpoint/2012/main" userId="S-1-5-21-1538672992-175319928-926709054-182580" providerId="AD"/>
      </p:ext>
    </p:extLst>
  </p:cmAuthor>
  <p:cmAuthor id="3" name="Karin Quiroga" initials="KQ" lastIdx="4" clrIdx="2">
    <p:extLst>
      <p:ext uri="{19B8F6BF-5375-455C-9EA6-DF929625EA0E}">
        <p15:presenceInfo xmlns:p15="http://schemas.microsoft.com/office/powerpoint/2012/main" userId="af065b74602da40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FFCDCD"/>
    <a:srgbClr val="DF24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
          <a:latin typeface="Open Sans Light"/>
          <a:ea typeface="Open Sans Light"/>
          <a:cs typeface="Open Sans Light"/>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FFFFFF"/>
          </a:solidFill>
        </a:fill>
      </a:tcStyle>
    </a:wholeTbl>
    <a:band2H>
      <a:tcTxStyle/>
      <a:tcStyle>
        <a:tcBdr/>
        <a:fill>
          <a:solidFill>
            <a:srgbClr val="EBEBEB"/>
          </a:solidFill>
        </a:fill>
      </a:tcStyle>
    </a:band2H>
    <a:firstCol>
      <a:tcTxStyle b="on" i="off">
        <a:font>
          <a:latin typeface="Calibri"/>
          <a:ea typeface="Calibri"/>
          <a:cs typeface="Calibri"/>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F2427"/>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F2DE63D5-997A-4646-A377-4702673A728D}" styleName="Estilo claro 2 - Acento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A107856-5554-42FB-B03E-39F5DBC370BA}" styleName="Estilo medio 4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33" autoAdjust="0"/>
    <p:restoredTop sz="90018" autoAdjust="0"/>
  </p:normalViewPr>
  <p:slideViewPr>
    <p:cSldViewPr snapToGrid="0">
      <p:cViewPr varScale="1">
        <p:scale>
          <a:sx n="35" d="100"/>
          <a:sy n="35" d="100"/>
        </p:scale>
        <p:origin x="480"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53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commentAuthors" Target="commen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EC99191C-A903-4F41-94D2-A5708B276DA4}" type="datetimeFigureOut">
              <a:rPr lang="es-CL" smtClean="0"/>
              <a:t>07-09-2021</a:t>
            </a:fld>
            <a:endParaRPr lang="es-CL"/>
          </a:p>
        </p:txBody>
      </p:sp>
      <p:sp>
        <p:nvSpPr>
          <p:cNvPr id="4" name="Marcador de pie de página 3"/>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endParaRPr lang="es-CL"/>
          </a:p>
        </p:txBody>
      </p:sp>
      <p:sp>
        <p:nvSpPr>
          <p:cNvPr id="5" name="Marcador de número de diapositiva 4"/>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E10BC4F1-7D0C-4599-854A-B34AC233B5FF}" type="slidenum">
              <a:rPr lang="es-CL" smtClean="0"/>
              <a:t>‹Nº›</a:t>
            </a:fld>
            <a:endParaRPr lang="es-CL"/>
          </a:p>
        </p:txBody>
      </p:sp>
    </p:spTree>
    <p:extLst>
      <p:ext uri="{BB962C8B-B14F-4D97-AF65-F5344CB8AC3E}">
        <p14:creationId xmlns:p14="http://schemas.microsoft.com/office/powerpoint/2010/main" val="2453968538"/>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tmp>
</file>

<file path=ppt/media/image12.png>
</file>

<file path=ppt/media/image13.png>
</file>

<file path=ppt/media/image14.jpeg>
</file>

<file path=ppt/media/image15.jpeg>
</file>

<file path=ppt/media/image16.png>
</file>

<file path=ppt/media/image17.png>
</file>

<file path=ppt/media/image18.jpeg>
</file>

<file path=ppt/media/image19.png>
</file>

<file path=ppt/media/image2.jpeg>
</file>

<file path=ppt/media/image20.jpeg>
</file>

<file path=ppt/media/image21.png>
</file>

<file path=ppt/media/image22.jpeg>
</file>

<file path=ppt/media/image23.jpeg>
</file>

<file path=ppt/media/image24.jpeg>
</file>

<file path=ppt/media/image25.jpeg>
</file>

<file path=ppt/media/image26.jpeg>
</file>

<file path=ppt/media/image27.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7" name="Shape 147"/>
          <p:cNvSpPr>
            <a:spLocks noGrp="1" noRot="1" noChangeAspect="1"/>
          </p:cNvSpPr>
          <p:nvPr>
            <p:ph type="sldImg"/>
          </p:nvPr>
        </p:nvSpPr>
        <p:spPr>
          <a:xfrm>
            <a:off x="406400" y="696913"/>
            <a:ext cx="6197600" cy="3486150"/>
          </a:xfrm>
          <a:prstGeom prst="rect">
            <a:avLst/>
          </a:prstGeom>
        </p:spPr>
        <p:txBody>
          <a:bodyPr lIns="93177" tIns="46589" rIns="93177" bIns="46589"/>
          <a:lstStyle/>
          <a:p>
            <a:endParaRPr/>
          </a:p>
        </p:txBody>
      </p:sp>
      <p:sp>
        <p:nvSpPr>
          <p:cNvPr id="148" name="Shape 148"/>
          <p:cNvSpPr>
            <a:spLocks noGrp="1"/>
          </p:cNvSpPr>
          <p:nvPr>
            <p:ph type="body" sz="quarter" idx="1"/>
          </p:nvPr>
        </p:nvSpPr>
        <p:spPr>
          <a:xfrm>
            <a:off x="934720" y="4415790"/>
            <a:ext cx="5140960" cy="4183380"/>
          </a:xfrm>
          <a:prstGeom prst="rect">
            <a:avLst/>
          </a:prstGeom>
        </p:spPr>
        <p:txBody>
          <a:bodyPr lIns="93177" tIns="46589" rIns="93177" bIns="46589"/>
          <a:lstStyle/>
          <a:p>
            <a:endParaRPr/>
          </a:p>
        </p:txBody>
      </p:sp>
    </p:spTree>
    <p:extLst>
      <p:ext uri="{BB962C8B-B14F-4D97-AF65-F5344CB8AC3E}">
        <p14:creationId xmlns:p14="http://schemas.microsoft.com/office/powerpoint/2010/main" val="1989729562"/>
      </p:ext>
    </p:extLst>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Open Sans"/>
      </a:defRPr>
    </a:lvl1pPr>
    <a:lvl2pPr indent="228600" defTabSz="1828800" latinLnBrk="0">
      <a:defRPr sz="2400">
        <a:latin typeface="+mn-lt"/>
        <a:ea typeface="+mn-ea"/>
        <a:cs typeface="+mn-cs"/>
        <a:sym typeface="Open Sans"/>
      </a:defRPr>
    </a:lvl2pPr>
    <a:lvl3pPr indent="457200" defTabSz="1828800" latinLnBrk="0">
      <a:defRPr sz="2400">
        <a:latin typeface="+mn-lt"/>
        <a:ea typeface="+mn-ea"/>
        <a:cs typeface="+mn-cs"/>
        <a:sym typeface="Open Sans"/>
      </a:defRPr>
    </a:lvl3pPr>
    <a:lvl4pPr indent="685800" defTabSz="1828800" latinLnBrk="0">
      <a:defRPr sz="2400">
        <a:latin typeface="+mn-lt"/>
        <a:ea typeface="+mn-ea"/>
        <a:cs typeface="+mn-cs"/>
        <a:sym typeface="Open Sans"/>
      </a:defRPr>
    </a:lvl4pPr>
    <a:lvl5pPr indent="914400" defTabSz="1828800" latinLnBrk="0">
      <a:defRPr sz="2400">
        <a:latin typeface="+mn-lt"/>
        <a:ea typeface="+mn-ea"/>
        <a:cs typeface="+mn-cs"/>
        <a:sym typeface="Open Sans"/>
      </a:defRPr>
    </a:lvl5pPr>
    <a:lvl6pPr indent="1143000" defTabSz="1828800" latinLnBrk="0">
      <a:defRPr sz="2400">
        <a:latin typeface="+mn-lt"/>
        <a:ea typeface="+mn-ea"/>
        <a:cs typeface="+mn-cs"/>
        <a:sym typeface="Open Sans"/>
      </a:defRPr>
    </a:lvl6pPr>
    <a:lvl7pPr indent="1371600" defTabSz="1828800" latinLnBrk="0">
      <a:defRPr sz="2400">
        <a:latin typeface="+mn-lt"/>
        <a:ea typeface="+mn-ea"/>
        <a:cs typeface="+mn-cs"/>
        <a:sym typeface="Open Sans"/>
      </a:defRPr>
    </a:lvl7pPr>
    <a:lvl8pPr indent="1600200" defTabSz="1828800" latinLnBrk="0">
      <a:defRPr sz="2400">
        <a:latin typeface="+mn-lt"/>
        <a:ea typeface="+mn-ea"/>
        <a:cs typeface="+mn-cs"/>
        <a:sym typeface="Open Sans"/>
      </a:defRPr>
    </a:lvl8pPr>
    <a:lvl9pPr indent="1828800" defTabSz="1828800" latinLnBrk="0">
      <a:defRPr sz="2400">
        <a:latin typeface="+mn-lt"/>
        <a:ea typeface="+mn-ea"/>
        <a:cs typeface="+mn-cs"/>
        <a:sym typeface="Open San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36363947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75823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3816064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36066199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24394115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42228045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26069706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267481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37055613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25056599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24919245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36363947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8402783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26198748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4973381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40152401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20964457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30077755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25033042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11224686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42684292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2187672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32211491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14154427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10817649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41314867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42480472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567603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2908012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15402645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37993255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11685202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11021021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7847207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4.jpe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Portada">
    <p:spTree>
      <p:nvGrpSpPr>
        <p:cNvPr id="1" name=""/>
        <p:cNvGrpSpPr/>
        <p:nvPr/>
      </p:nvGrpSpPr>
      <p:grpSpPr>
        <a:xfrm>
          <a:off x="0" y="0"/>
          <a:ext cx="0" cy="0"/>
          <a:chOff x="0" y="0"/>
          <a:chExt cx="0" cy="0"/>
        </a:xfrm>
      </p:grpSpPr>
      <p:pic>
        <p:nvPicPr>
          <p:cNvPr id="23" name="Logo Universidad INACAP-Hor-1.jpg" descr="Logo Universidad INACAP-Hor-1.jpg"/>
          <p:cNvPicPr>
            <a:picLocks noChangeAspect="1"/>
          </p:cNvPicPr>
          <p:nvPr/>
        </p:nvPicPr>
        <p:blipFill>
          <a:blip r:embed="rId2"/>
          <a:srcRect l="18403" t="43193" r="18403" b="43193"/>
          <a:stretch>
            <a:fillRect/>
          </a:stretch>
        </p:blipFill>
        <p:spPr>
          <a:xfrm>
            <a:off x="6951265" y="2254691"/>
            <a:ext cx="10481342" cy="1270001"/>
          </a:xfrm>
          <a:prstGeom prst="rect">
            <a:avLst/>
          </a:prstGeom>
          <a:ln w="12700">
            <a:miter lim="400000"/>
          </a:ln>
        </p:spPr>
      </p:pic>
      <p:sp>
        <p:nvSpPr>
          <p:cNvPr id="24" name="Rectángulo"/>
          <p:cNvSpPr/>
          <p:nvPr/>
        </p:nvSpPr>
        <p:spPr>
          <a:xfrm>
            <a:off x="5842000" y="2254691"/>
            <a:ext cx="12700000" cy="1270001"/>
          </a:xfrm>
          <a:prstGeom prst="rect">
            <a:avLst/>
          </a:prstGeom>
          <a:solidFill>
            <a:srgbClr val="FFFFFF"/>
          </a:solidFill>
          <a:ln w="12700" cap="flat">
            <a:noFill/>
            <a:miter lim="400000"/>
          </a:ln>
          <a:effectLst/>
        </p:spPr>
        <p:txBody>
          <a:bodyPr wrap="square" lIns="63500" tIns="63500" rIns="63500" bIns="63500" numCol="1" anchor="ctr">
            <a:noAutofit/>
          </a:bodyPr>
          <a:lstStyle/>
          <a:p>
            <a:pPr algn="ctr" defTabSz="457200">
              <a:defRPr sz="4000" b="1" spc="0">
                <a:solidFill>
                  <a:srgbClr val="FFFFFF"/>
                </a:solidFill>
                <a:latin typeface="+mn-lt"/>
                <a:ea typeface="+mn-ea"/>
                <a:cs typeface="+mn-cs"/>
                <a:sym typeface="Open Sans"/>
              </a:defRPr>
            </a:pPr>
            <a:endParaRPr/>
          </a:p>
        </p:txBody>
      </p:sp>
      <p:pic>
        <p:nvPicPr>
          <p:cNvPr id="25" name="INACAP_conbajada2.jpeg" descr="INACAP_conbajada2.jpeg"/>
          <p:cNvPicPr>
            <a:picLocks noChangeAspect="1"/>
          </p:cNvPicPr>
          <p:nvPr/>
        </p:nvPicPr>
        <p:blipFill rotWithShape="1">
          <a:blip r:embed="rId3"/>
          <a:srcRect l="53009"/>
          <a:stretch/>
        </p:blipFill>
        <p:spPr>
          <a:xfrm>
            <a:off x="9811784" y="2254691"/>
            <a:ext cx="4760433" cy="1270001"/>
          </a:xfrm>
          <a:prstGeom prst="rect">
            <a:avLst/>
          </a:prstGeom>
          <a:ln w="12700" cap="flat">
            <a:noFill/>
            <a:miter lim="400000"/>
          </a:ln>
          <a:effectLst/>
        </p:spPr>
      </p:pic>
      <p:pic>
        <p:nvPicPr>
          <p:cNvPr id="27" name="Imagen 4" descr="Imagen 4"/>
          <p:cNvPicPr>
            <a:picLocks noChangeAspect="1"/>
          </p:cNvPicPr>
          <p:nvPr/>
        </p:nvPicPr>
        <p:blipFill>
          <a:blip r:embed="rId4"/>
          <a:srcRect b="88597"/>
          <a:stretch>
            <a:fillRect/>
          </a:stretch>
        </p:blipFill>
        <p:spPr>
          <a:xfrm>
            <a:off x="0" y="0"/>
            <a:ext cx="24384000" cy="1564008"/>
          </a:xfrm>
          <a:prstGeom prst="rect">
            <a:avLst/>
          </a:prstGeom>
          <a:ln w="12700">
            <a:miter lim="400000"/>
          </a:ln>
        </p:spPr>
      </p:pic>
      <p:sp>
        <p:nvSpPr>
          <p:cNvPr id="28" name="TÍTULO DE LA PRESENTACIÓN"/>
          <p:cNvSpPr txBox="1">
            <a:spLocks noGrp="1"/>
          </p:cNvSpPr>
          <p:nvPr>
            <p:ph type="body" sz="quarter" idx="13"/>
          </p:nvPr>
        </p:nvSpPr>
        <p:spPr>
          <a:xfrm>
            <a:off x="3302000" y="5734619"/>
            <a:ext cx="17780000" cy="1732281"/>
          </a:xfrm>
          <a:prstGeom prst="rect">
            <a:avLst/>
          </a:prstGeom>
        </p:spPr>
        <p:txBody>
          <a:bodyPr anchor="b">
            <a:spAutoFit/>
          </a:bodyPr>
          <a:lstStyle/>
          <a:p>
            <a:pPr marL="0" indent="0" algn="ctr">
              <a:buSzTx/>
              <a:buFontTx/>
              <a:buNone/>
              <a:defRPr sz="9000" spc="-450">
                <a:solidFill>
                  <a:srgbClr val="5E5E5E"/>
                </a:solidFill>
                <a:latin typeface="+mn-lt"/>
                <a:ea typeface="+mn-ea"/>
                <a:cs typeface="+mn-cs"/>
                <a:sym typeface="Open Sans"/>
              </a:defRPr>
            </a:pPr>
            <a:r>
              <a:rPr>
                <a:latin typeface="Open Sans Light"/>
                <a:ea typeface="Open Sans Light"/>
                <a:cs typeface="Open Sans Light"/>
                <a:sym typeface="Open Sans Light"/>
              </a:rPr>
              <a:t>TÍTULO DE LA</a:t>
            </a:r>
            <a:r>
              <a:rPr b="1"/>
              <a:t> PRESENTACIÓN</a:t>
            </a:r>
          </a:p>
        </p:txBody>
      </p:sp>
      <p:sp>
        <p:nvSpPr>
          <p:cNvPr id="29" name="SUBTÍTULO DE LA PRESENTACIÓN"/>
          <p:cNvSpPr txBox="1">
            <a:spLocks noGrp="1"/>
          </p:cNvSpPr>
          <p:nvPr>
            <p:ph type="body" sz="quarter" idx="14"/>
          </p:nvPr>
        </p:nvSpPr>
        <p:spPr>
          <a:xfrm>
            <a:off x="3302000" y="7252400"/>
            <a:ext cx="17780000" cy="728981"/>
          </a:xfrm>
          <a:prstGeom prst="rect">
            <a:avLst/>
          </a:prstGeom>
        </p:spPr>
        <p:txBody>
          <a:bodyPr>
            <a:spAutoFit/>
          </a:bodyPr>
          <a:lstStyle>
            <a:lvl1pPr marL="0" indent="0" algn="ctr">
              <a:buSzTx/>
              <a:buFontTx/>
              <a:buNone/>
              <a:defRPr sz="3200" spc="-160"/>
            </a:lvl1pPr>
          </a:lstStyle>
          <a:p>
            <a:r>
              <a:t>SUBTÍTULO DE LA PRESENTACIÓN</a:t>
            </a:r>
          </a:p>
        </p:txBody>
      </p:sp>
      <p:sp>
        <p:nvSpPr>
          <p:cNvPr id="30" name="Mes 2018…"/>
          <p:cNvSpPr txBox="1">
            <a:spLocks noGrp="1"/>
          </p:cNvSpPr>
          <p:nvPr>
            <p:ph type="body" sz="quarter" idx="15"/>
          </p:nvPr>
        </p:nvSpPr>
        <p:spPr>
          <a:xfrm>
            <a:off x="7536646" y="10865732"/>
            <a:ext cx="9310708" cy="1224281"/>
          </a:xfrm>
          <a:prstGeom prst="rect">
            <a:avLst/>
          </a:prstGeom>
        </p:spPr>
        <p:txBody>
          <a:bodyPr wrap="none">
            <a:spAutoFit/>
          </a:bodyPr>
          <a:lstStyle/>
          <a:p>
            <a:pPr marL="0" indent="0" algn="ctr">
              <a:buSzTx/>
              <a:buFontTx/>
              <a:buNone/>
            </a:pPr>
            <a:r>
              <a:t>Mes 2018</a:t>
            </a:r>
          </a:p>
          <a:p>
            <a:pPr marL="0" indent="0" algn="ctr">
              <a:buSzTx/>
              <a:buFontTx/>
              <a:buNone/>
            </a:pPr>
            <a:r>
              <a:t>Vicerrectoría de Vinculación con el Medio y Comunicaciones</a:t>
            </a:r>
          </a:p>
        </p:txBody>
      </p:sp>
      <p:pic>
        <p:nvPicPr>
          <p:cNvPr id="31" name="Imagen 4" descr="Imagen 4"/>
          <p:cNvPicPr>
            <a:picLocks noChangeAspect="1"/>
          </p:cNvPicPr>
          <p:nvPr/>
        </p:nvPicPr>
        <p:blipFill>
          <a:blip r:embed="rId4"/>
          <a:srcRect t="97742"/>
          <a:stretch>
            <a:fillRect/>
          </a:stretch>
        </p:blipFill>
        <p:spPr>
          <a:xfrm>
            <a:off x="0" y="13406397"/>
            <a:ext cx="24384000" cy="309603"/>
          </a:xfrm>
          <a:prstGeom prst="rect">
            <a:avLst/>
          </a:prstGeom>
          <a:ln w="12700">
            <a:miter lim="400000"/>
          </a:ln>
        </p:spPr>
      </p:pic>
      <p:sp>
        <p:nvSpPr>
          <p:cNvPr id="32"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Contenido">
    <p:spTree>
      <p:nvGrpSpPr>
        <p:cNvPr id="1" name=""/>
        <p:cNvGrpSpPr/>
        <p:nvPr/>
      </p:nvGrpSpPr>
      <p:grpSpPr>
        <a:xfrm>
          <a:off x="0" y="0"/>
          <a:ext cx="0" cy="0"/>
          <a:chOff x="0" y="0"/>
          <a:chExt cx="0" cy="0"/>
        </a:xfrm>
      </p:grpSpPr>
      <p:sp>
        <p:nvSpPr>
          <p:cNvPr id="70" name="Título de la diapositiva…"/>
          <p:cNvSpPr txBox="1">
            <a:spLocks noGrp="1"/>
          </p:cNvSpPr>
          <p:nvPr>
            <p:ph type="body" sz="quarter" idx="13"/>
          </p:nvPr>
        </p:nvSpPr>
        <p:spPr>
          <a:xfrm>
            <a:off x="1278379" y="1272465"/>
            <a:ext cx="16981241" cy="1922781"/>
          </a:xfrm>
          <a:prstGeom prst="rect">
            <a:avLst/>
          </a:prstGeom>
        </p:spPr>
        <p:txBody>
          <a:bodyPr>
            <a:spAutoFit/>
          </a:bodyPr>
          <a:lstStyle/>
          <a:p>
            <a:pPr marL="0" indent="0">
              <a:buSzTx/>
              <a:buFontTx/>
              <a:buNone/>
              <a:defRPr sz="6000" spc="-300"/>
            </a:pPr>
            <a:r>
              <a:t>Título de la diapositiva</a:t>
            </a:r>
          </a:p>
          <a:p>
            <a:pPr marL="0" indent="0">
              <a:buSzTx/>
              <a:buFontTx/>
              <a:buNone/>
              <a:defRPr sz="4000" spc="-200"/>
            </a:pPr>
            <a:r>
              <a:t>Subtítulo de la diapositiva</a:t>
            </a:r>
          </a:p>
        </p:txBody>
      </p:sp>
      <p:grpSp>
        <p:nvGrpSpPr>
          <p:cNvPr id="73" name="Grupo"/>
          <p:cNvGrpSpPr/>
          <p:nvPr/>
        </p:nvGrpSpPr>
        <p:grpSpPr>
          <a:xfrm>
            <a:off x="0" y="0"/>
            <a:ext cx="24384000" cy="574931"/>
            <a:chOff x="0" y="0"/>
            <a:chExt cx="24384000" cy="574930"/>
          </a:xfrm>
        </p:grpSpPr>
        <p:pic>
          <p:nvPicPr>
            <p:cNvPr id="71" name="Imagen 4" descr="Imagen 4"/>
            <p:cNvPicPr>
              <a:picLocks noChangeAspect="1"/>
            </p:cNvPicPr>
            <p:nvPr/>
          </p:nvPicPr>
          <p:blipFill>
            <a:blip r:embed="rId2"/>
            <a:srcRect b="96263"/>
            <a:stretch>
              <a:fillRect/>
            </a:stretch>
          </p:blipFill>
          <p:spPr>
            <a:xfrm>
              <a:off x="0" y="0"/>
              <a:ext cx="24384000" cy="512560"/>
            </a:xfrm>
            <a:prstGeom prst="rect">
              <a:avLst/>
            </a:prstGeom>
            <a:ln w="12700" cap="flat">
              <a:noFill/>
              <a:miter lim="400000"/>
            </a:ln>
            <a:effectLst/>
          </p:spPr>
        </p:pic>
        <p:sp>
          <p:nvSpPr>
            <p:cNvPr id="72" name="Rectángulo"/>
            <p:cNvSpPr/>
            <p:nvPr/>
          </p:nvSpPr>
          <p:spPr>
            <a:xfrm>
              <a:off x="975290" y="279680"/>
              <a:ext cx="4186137" cy="295251"/>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grpSp>
      <p:grpSp>
        <p:nvGrpSpPr>
          <p:cNvPr id="76" name="Grupo"/>
          <p:cNvGrpSpPr/>
          <p:nvPr/>
        </p:nvGrpSpPr>
        <p:grpSpPr>
          <a:xfrm>
            <a:off x="0" y="12813001"/>
            <a:ext cx="24384000" cy="902999"/>
            <a:chOff x="0" y="0"/>
            <a:chExt cx="24384000" cy="902998"/>
          </a:xfrm>
        </p:grpSpPr>
        <p:pic>
          <p:nvPicPr>
            <p:cNvPr id="74" name="Imagen 4" descr="Imagen 4"/>
            <p:cNvPicPr>
              <a:picLocks noChangeAspect="1"/>
            </p:cNvPicPr>
            <p:nvPr/>
          </p:nvPicPr>
          <p:blipFill>
            <a:blip r:embed="rId2"/>
            <a:srcRect t="93457"/>
            <a:stretch>
              <a:fillRect/>
            </a:stretch>
          </p:blipFill>
          <p:spPr>
            <a:xfrm>
              <a:off x="0" y="5601"/>
              <a:ext cx="24384000" cy="897398"/>
            </a:xfrm>
            <a:prstGeom prst="rect">
              <a:avLst/>
            </a:prstGeom>
            <a:ln w="12700" cap="flat">
              <a:noFill/>
              <a:miter lim="400000"/>
            </a:ln>
            <a:effectLst/>
          </p:spPr>
        </p:pic>
        <p:sp>
          <p:nvSpPr>
            <p:cNvPr id="75" name="Rectángulo"/>
            <p:cNvSpPr/>
            <p:nvPr/>
          </p:nvSpPr>
          <p:spPr>
            <a:xfrm>
              <a:off x="19495884" y="0"/>
              <a:ext cx="4234273" cy="375466"/>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grpSp>
      <p:sp>
        <p:nvSpPr>
          <p:cNvPr id="81"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15" name="INACAP_conbajada2.jpeg" descr="INACAP_conbajada2.jpeg">
            <a:extLst>
              <a:ext uri="{FF2B5EF4-FFF2-40B4-BE49-F238E27FC236}">
                <a16:creationId xmlns:a16="http://schemas.microsoft.com/office/drawing/2014/main" id="{2A472D07-AE14-2246-AA59-F4266244FBF0}"/>
              </a:ext>
            </a:extLst>
          </p:cNvPr>
          <p:cNvPicPr>
            <a:picLocks noChangeAspect="1"/>
          </p:cNvPicPr>
          <p:nvPr userDrawn="1"/>
        </p:nvPicPr>
        <p:blipFill rotWithShape="1">
          <a:blip r:embed="rId3"/>
          <a:srcRect l="51213" t="-9321"/>
          <a:stretch/>
        </p:blipFill>
        <p:spPr>
          <a:xfrm>
            <a:off x="21264281" y="12386171"/>
            <a:ext cx="2224073" cy="624772"/>
          </a:xfrm>
          <a:prstGeom prst="rect">
            <a:avLst/>
          </a:prstGeom>
          <a:ln w="12700" cap="flat">
            <a:noFill/>
            <a:miter lim="400000"/>
          </a:ln>
          <a:effectLst/>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Cierre">
    <p:spTree>
      <p:nvGrpSpPr>
        <p:cNvPr id="1" name=""/>
        <p:cNvGrpSpPr/>
        <p:nvPr/>
      </p:nvGrpSpPr>
      <p:grpSpPr>
        <a:xfrm>
          <a:off x="0" y="0"/>
          <a:ext cx="0" cy="0"/>
          <a:chOff x="0" y="0"/>
          <a:chExt cx="0" cy="0"/>
        </a:xfrm>
      </p:grpSpPr>
      <p:pic>
        <p:nvPicPr>
          <p:cNvPr id="135" name="Logo Universidad INACAP-Hor-1.jpg" descr="Logo Universidad INACAP-Hor-1.jpg"/>
          <p:cNvPicPr>
            <a:picLocks noChangeAspect="1"/>
          </p:cNvPicPr>
          <p:nvPr/>
        </p:nvPicPr>
        <p:blipFill>
          <a:blip r:embed="rId2"/>
          <a:srcRect l="18403" t="43193" r="18403" b="43193"/>
          <a:stretch>
            <a:fillRect/>
          </a:stretch>
        </p:blipFill>
        <p:spPr>
          <a:xfrm>
            <a:off x="6951265" y="6223000"/>
            <a:ext cx="10481342" cy="1270000"/>
          </a:xfrm>
          <a:prstGeom prst="rect">
            <a:avLst/>
          </a:prstGeom>
          <a:ln w="12700">
            <a:miter lim="400000"/>
          </a:ln>
        </p:spPr>
      </p:pic>
      <p:pic>
        <p:nvPicPr>
          <p:cNvPr id="136" name="Imagen 4" descr="Imagen 4"/>
          <p:cNvPicPr>
            <a:picLocks noChangeAspect="1"/>
          </p:cNvPicPr>
          <p:nvPr/>
        </p:nvPicPr>
        <p:blipFill>
          <a:blip r:embed="rId3"/>
          <a:srcRect t="66057"/>
          <a:stretch>
            <a:fillRect/>
          </a:stretch>
        </p:blipFill>
        <p:spPr>
          <a:xfrm>
            <a:off x="0" y="9060488"/>
            <a:ext cx="24384000" cy="4655512"/>
          </a:xfrm>
          <a:prstGeom prst="rect">
            <a:avLst/>
          </a:prstGeom>
          <a:ln w="12700">
            <a:miter lim="400000"/>
          </a:ln>
        </p:spPr>
      </p:pic>
      <p:pic>
        <p:nvPicPr>
          <p:cNvPr id="137" name="Imagen 4" descr="Imagen 4"/>
          <p:cNvPicPr>
            <a:picLocks noChangeAspect="1"/>
          </p:cNvPicPr>
          <p:nvPr/>
        </p:nvPicPr>
        <p:blipFill>
          <a:blip r:embed="rId3"/>
          <a:srcRect b="87856"/>
          <a:stretch>
            <a:fillRect/>
          </a:stretch>
        </p:blipFill>
        <p:spPr>
          <a:xfrm>
            <a:off x="0" y="0"/>
            <a:ext cx="24384000" cy="1665658"/>
          </a:xfrm>
          <a:prstGeom prst="rect">
            <a:avLst/>
          </a:prstGeom>
          <a:ln w="12700">
            <a:miter lim="400000"/>
          </a:ln>
        </p:spPr>
      </p:pic>
      <p:sp>
        <p:nvSpPr>
          <p:cNvPr id="138" name="Rectángulo"/>
          <p:cNvSpPr/>
          <p:nvPr/>
        </p:nvSpPr>
        <p:spPr>
          <a:xfrm>
            <a:off x="5842000" y="6223000"/>
            <a:ext cx="12700000" cy="1270000"/>
          </a:xfrm>
          <a:prstGeom prst="rect">
            <a:avLst/>
          </a:prstGeom>
          <a:solidFill>
            <a:srgbClr val="FFFFFF"/>
          </a:solidFill>
          <a:ln w="12700" cap="flat">
            <a:noFill/>
            <a:miter lim="400000"/>
          </a:ln>
          <a:effectLst/>
        </p:spPr>
        <p:txBody>
          <a:bodyPr wrap="square" lIns="63500" tIns="63500" rIns="63500" bIns="63500" numCol="1" anchor="ctr">
            <a:noAutofit/>
          </a:bodyPr>
          <a:lstStyle/>
          <a:p>
            <a:pPr algn="ctr" defTabSz="457200">
              <a:defRPr sz="4000" b="1" spc="0">
                <a:solidFill>
                  <a:srgbClr val="FFFFFF"/>
                </a:solidFill>
                <a:latin typeface="+mn-lt"/>
                <a:ea typeface="+mn-ea"/>
                <a:cs typeface="+mn-cs"/>
                <a:sym typeface="Open Sans"/>
              </a:defRPr>
            </a:pPr>
            <a:endParaRPr/>
          </a:p>
        </p:txBody>
      </p:sp>
      <p:pic>
        <p:nvPicPr>
          <p:cNvPr id="139" name="INACAP_conbajada2.jpeg" descr="INACAP_conbajada2.jpeg"/>
          <p:cNvPicPr>
            <a:picLocks noChangeAspect="1"/>
          </p:cNvPicPr>
          <p:nvPr/>
        </p:nvPicPr>
        <p:blipFill rotWithShape="1">
          <a:blip r:embed="rId4"/>
          <a:srcRect l="53186"/>
          <a:stretch/>
        </p:blipFill>
        <p:spPr>
          <a:xfrm>
            <a:off x="9820748" y="6223000"/>
            <a:ext cx="4742504" cy="1270000"/>
          </a:xfrm>
          <a:prstGeom prst="rect">
            <a:avLst/>
          </a:prstGeom>
          <a:ln w="12700" cap="flat">
            <a:noFill/>
            <a:miter lim="400000"/>
          </a:ln>
          <a:effectLst/>
        </p:spPr>
      </p:pic>
      <p:sp>
        <p:nvSpPr>
          <p:cNvPr id="141"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3048000" y="2244726"/>
            <a:ext cx="18288000" cy="4775200"/>
          </a:xfrm>
        </p:spPr>
        <p:txBody>
          <a:bodyPr anchor="b"/>
          <a:lstStyle>
            <a:lvl1pPr algn="ctr">
              <a:defRPr sz="12000"/>
            </a:lvl1pPr>
          </a:lstStyle>
          <a:p>
            <a:r>
              <a:rPr lang="es-ES"/>
              <a:t>Haga clic para modificar el estilo de título del patrón</a:t>
            </a:r>
            <a:endParaRPr lang="es-CL"/>
          </a:p>
        </p:txBody>
      </p:sp>
      <p:sp>
        <p:nvSpPr>
          <p:cNvPr id="3" name="Subtítulo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s-ES"/>
              <a:t>Haga clic para editar el estilo de subtítulo del patrón</a:t>
            </a:r>
            <a:endParaRPr lang="es-CL"/>
          </a:p>
        </p:txBody>
      </p:sp>
      <p:sp>
        <p:nvSpPr>
          <p:cNvPr id="4" name="Marcador de fecha 3"/>
          <p:cNvSpPr>
            <a:spLocks noGrp="1"/>
          </p:cNvSpPr>
          <p:nvPr>
            <p:ph type="dt" sz="half" idx="10"/>
          </p:nvPr>
        </p:nvSpPr>
        <p:spPr/>
        <p:txBody>
          <a:bodyPr/>
          <a:lstStyle/>
          <a:p>
            <a:fld id="{C18EA767-2DA9-4981-AD8C-0589EC5A87A2}" type="datetimeFigureOut">
              <a:rPr lang="es-CL" smtClean="0"/>
              <a:t>07-09-2021</a:t>
            </a:fld>
            <a:endParaRPr lang="es-CL"/>
          </a:p>
        </p:txBody>
      </p:sp>
      <p:sp>
        <p:nvSpPr>
          <p:cNvPr id="5" name="Marcador de pie de página 4"/>
          <p:cNvSpPr>
            <a:spLocks noGrp="1"/>
          </p:cNvSpPr>
          <p:nvPr>
            <p:ph type="ftr" sz="quarter" idx="11"/>
          </p:nvPr>
        </p:nvSpPr>
        <p:spPr/>
        <p:txBody>
          <a:bodyPr/>
          <a:lstStyle/>
          <a:p>
            <a:endParaRPr lang="es-CL"/>
          </a:p>
        </p:txBody>
      </p:sp>
      <p:sp>
        <p:nvSpPr>
          <p:cNvPr id="6" name="Marcador de número de diapositiva 5"/>
          <p:cNvSpPr>
            <a:spLocks noGrp="1"/>
          </p:cNvSpPr>
          <p:nvPr>
            <p:ph type="sldNum" sz="quarter" idx="12"/>
          </p:nvPr>
        </p:nvSpPr>
        <p:spPr>
          <a:xfrm>
            <a:off x="22707600" y="12754660"/>
            <a:ext cx="777777" cy="646329"/>
          </a:xfrm>
        </p:spPr>
        <p:txBody>
          <a:bodyPr/>
          <a:lstStyle/>
          <a:p>
            <a:fld id="{B9257698-E180-4FDE-97F6-F58A603D595E}" type="slidenum">
              <a:rPr lang="es-CL" smtClean="0"/>
              <a:t>‹Nº›</a:t>
            </a:fld>
            <a:endParaRPr lang="es-CL"/>
          </a:p>
        </p:txBody>
      </p:sp>
    </p:spTree>
    <p:extLst>
      <p:ext uri="{BB962C8B-B14F-4D97-AF65-F5344CB8AC3E}">
        <p14:creationId xmlns:p14="http://schemas.microsoft.com/office/powerpoint/2010/main" val="13819522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5" name="Grupo"/>
          <p:cNvGrpSpPr/>
          <p:nvPr/>
        </p:nvGrpSpPr>
        <p:grpSpPr>
          <a:xfrm>
            <a:off x="0" y="0"/>
            <a:ext cx="24384000" cy="574931"/>
            <a:chOff x="0" y="0"/>
            <a:chExt cx="24384000" cy="574930"/>
          </a:xfrm>
        </p:grpSpPr>
        <p:pic>
          <p:nvPicPr>
            <p:cNvPr id="3" name="Imagen 4" descr="Imagen 4"/>
            <p:cNvPicPr>
              <a:picLocks noChangeAspect="1"/>
            </p:cNvPicPr>
            <p:nvPr/>
          </p:nvPicPr>
          <p:blipFill>
            <a:blip r:embed="rId6"/>
            <a:srcRect b="96263"/>
            <a:stretch>
              <a:fillRect/>
            </a:stretch>
          </p:blipFill>
          <p:spPr>
            <a:xfrm>
              <a:off x="0" y="0"/>
              <a:ext cx="24384000" cy="512560"/>
            </a:xfrm>
            <a:prstGeom prst="rect">
              <a:avLst/>
            </a:prstGeom>
            <a:ln w="12700" cap="flat">
              <a:noFill/>
              <a:miter lim="400000"/>
            </a:ln>
            <a:effectLst/>
          </p:spPr>
        </p:pic>
        <p:sp>
          <p:nvSpPr>
            <p:cNvPr id="4" name="Rectángulo"/>
            <p:cNvSpPr/>
            <p:nvPr/>
          </p:nvSpPr>
          <p:spPr>
            <a:xfrm>
              <a:off x="975290" y="279680"/>
              <a:ext cx="4186137" cy="295251"/>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grpSp>
      <p:grpSp>
        <p:nvGrpSpPr>
          <p:cNvPr id="8" name="Grupo"/>
          <p:cNvGrpSpPr/>
          <p:nvPr/>
        </p:nvGrpSpPr>
        <p:grpSpPr>
          <a:xfrm>
            <a:off x="0" y="12813001"/>
            <a:ext cx="24384000" cy="902999"/>
            <a:chOff x="0" y="0"/>
            <a:chExt cx="24384000" cy="902998"/>
          </a:xfrm>
        </p:grpSpPr>
        <p:pic>
          <p:nvPicPr>
            <p:cNvPr id="6" name="Imagen 4" descr="Imagen 4"/>
            <p:cNvPicPr>
              <a:picLocks noChangeAspect="1"/>
            </p:cNvPicPr>
            <p:nvPr/>
          </p:nvPicPr>
          <p:blipFill>
            <a:blip r:embed="rId6"/>
            <a:srcRect t="93457"/>
            <a:stretch>
              <a:fillRect/>
            </a:stretch>
          </p:blipFill>
          <p:spPr>
            <a:xfrm>
              <a:off x="0" y="5601"/>
              <a:ext cx="24384000" cy="897398"/>
            </a:xfrm>
            <a:prstGeom prst="rect">
              <a:avLst/>
            </a:prstGeom>
            <a:ln w="12700" cap="flat">
              <a:noFill/>
              <a:miter lim="400000"/>
            </a:ln>
            <a:effectLst/>
          </p:spPr>
        </p:pic>
        <p:sp>
          <p:nvSpPr>
            <p:cNvPr id="7" name="Rectángulo"/>
            <p:cNvSpPr/>
            <p:nvPr/>
          </p:nvSpPr>
          <p:spPr>
            <a:xfrm>
              <a:off x="19495884" y="0"/>
              <a:ext cx="4234273" cy="375466"/>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grpSp>
      <p:sp>
        <p:nvSpPr>
          <p:cNvPr id="9" name="Línea"/>
          <p:cNvSpPr/>
          <p:nvPr/>
        </p:nvSpPr>
        <p:spPr>
          <a:xfrm>
            <a:off x="7488570" y="7111328"/>
            <a:ext cx="1275619" cy="1"/>
          </a:xfrm>
          <a:prstGeom prst="line">
            <a:avLst/>
          </a:prstGeom>
          <a:ln w="25400">
            <a:solidFill>
              <a:srgbClr val="DF2427"/>
            </a:solidFill>
            <a:miter/>
          </a:ln>
        </p:spPr>
        <p:txBody>
          <a:bodyPr tIns="91439" bIns="91439"/>
          <a:lstStyle/>
          <a:p>
            <a:endParaRPr/>
          </a:p>
        </p:txBody>
      </p:sp>
      <p:sp>
        <p:nvSpPr>
          <p:cNvPr id="14" name="Texto del título"/>
          <p:cNvSpPr txBox="1">
            <a:spLocks noGrp="1"/>
          </p:cNvSpPr>
          <p:nvPr>
            <p:ph type="title"/>
          </p:nvPr>
        </p:nvSpPr>
        <p:spPr>
          <a:xfrm>
            <a:off x="1219200" y="184149"/>
            <a:ext cx="21945600" cy="301625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normAutofit/>
          </a:bodyPr>
          <a:lstStyle/>
          <a:p>
            <a:r>
              <a:t>Texto del título</a:t>
            </a:r>
          </a:p>
        </p:txBody>
      </p:sp>
      <p:sp>
        <p:nvSpPr>
          <p:cNvPr id="15" name="Nivel de texto 1…"/>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Nivel de texto 1</a:t>
            </a:r>
          </a:p>
          <a:p>
            <a:pPr lvl="1"/>
            <a:r>
              <a:t>Nivel de texto 2</a:t>
            </a:r>
          </a:p>
          <a:p>
            <a:pPr lvl="2"/>
            <a:r>
              <a:t>Nivel de texto 3</a:t>
            </a:r>
          </a:p>
          <a:p>
            <a:pPr lvl="3"/>
            <a:r>
              <a:t>Nivel de texto 4</a:t>
            </a:r>
          </a:p>
          <a:p>
            <a:pPr lvl="4"/>
            <a:r>
              <a:t>Nivel de texto 5</a:t>
            </a:r>
          </a:p>
        </p:txBody>
      </p:sp>
      <p:sp>
        <p:nvSpPr>
          <p:cNvPr id="16" name="Número de diapositiva"/>
          <p:cNvSpPr txBox="1">
            <a:spLocks noGrp="1"/>
          </p:cNvSpPr>
          <p:nvPr>
            <p:ph type="sldNum" sz="quarter" idx="2"/>
          </p:nvPr>
        </p:nvSpPr>
        <p:spPr>
          <a:xfrm>
            <a:off x="22707600" y="12726034"/>
            <a:ext cx="592431" cy="703581"/>
          </a:xfrm>
          <a:prstGeom prst="rect">
            <a:avLst/>
          </a:prstGeom>
          <a:ln w="25400">
            <a:miter lim="400000"/>
          </a:ln>
        </p:spPr>
        <p:txBody>
          <a:bodyPr wrap="none" tIns="91439" bIns="91439" anchor="ctr">
            <a:spAutoFit/>
          </a:bodyPr>
          <a:lstStyle/>
          <a:p>
            <a:fld id="{86CB4B4D-7CA3-9044-876B-883B54F8677D}" type="slidenum">
              <a:t>‹Nº›</a:t>
            </a:fld>
            <a:endParaRPr/>
          </a:p>
        </p:txBody>
      </p:sp>
      <p:pic>
        <p:nvPicPr>
          <p:cNvPr id="17" name="INACAP_conbajada2.jpeg" descr="INACAP_conbajada2.jpeg">
            <a:extLst>
              <a:ext uri="{FF2B5EF4-FFF2-40B4-BE49-F238E27FC236}">
                <a16:creationId xmlns:a16="http://schemas.microsoft.com/office/drawing/2014/main" id="{7713C497-06EF-464D-9AF5-22CC7A233747}"/>
              </a:ext>
            </a:extLst>
          </p:cNvPr>
          <p:cNvPicPr>
            <a:picLocks noChangeAspect="1"/>
          </p:cNvPicPr>
          <p:nvPr userDrawn="1"/>
        </p:nvPicPr>
        <p:blipFill rotWithShape="1">
          <a:blip r:embed="rId7"/>
          <a:srcRect l="51213" t="-9321"/>
          <a:stretch/>
        </p:blipFill>
        <p:spPr>
          <a:xfrm>
            <a:off x="21264281" y="12386171"/>
            <a:ext cx="2224073" cy="624772"/>
          </a:xfrm>
          <a:prstGeom prst="rect">
            <a:avLst/>
          </a:prstGeom>
          <a:ln w="12700" cap="flat">
            <a:noFill/>
            <a:miter lim="400000"/>
          </a:ln>
          <a:effectLst/>
        </p:spPr>
      </p:pic>
    </p:spTree>
  </p:cSld>
  <p:clrMap bg1="lt1" tx1="dk1" bg2="lt2" tx2="dk2" accent1="accent1" accent2="accent2" accent3="accent3" accent4="accent4" accent5="accent5" accent6="accent6" hlink="hlink" folHlink="folHlink"/>
  <p:sldLayoutIdLst>
    <p:sldLayoutId id="2147483649" r:id="rId1"/>
    <p:sldLayoutId id="2147483652" r:id="rId2"/>
    <p:sldLayoutId id="2147483656" r:id="rId3"/>
    <p:sldLayoutId id="2147483659" r:id="rId4"/>
  </p:sldLayoutIdLst>
  <p:transition spd="med"/>
  <p:txStyles>
    <p:titleStyle>
      <a:lvl1pPr marL="0" marR="0" indent="0" algn="l" defTabSz="1828800" rtl="0" latinLnBrk="0">
        <a:lnSpc>
          <a:spcPct val="100000"/>
        </a:lnSpc>
        <a:spcBef>
          <a:spcPts val="0"/>
        </a:spcBef>
        <a:spcAft>
          <a:spcPts val="0"/>
        </a:spcAft>
        <a:buClrTx/>
        <a:buSzTx/>
        <a:buFontTx/>
        <a:buNone/>
        <a:tabLst/>
        <a:defRPr sz="6000" b="0" i="0" u="none" strike="noStrike" cap="none" spc="-300" baseline="0">
          <a:ln>
            <a:noFill/>
          </a:ln>
          <a:solidFill>
            <a:srgbClr val="535353"/>
          </a:solidFill>
          <a:uFillTx/>
          <a:latin typeface="Open Sans Light"/>
          <a:ea typeface="Open Sans Light"/>
          <a:cs typeface="Open Sans Light"/>
          <a:sym typeface="Open Sans Light"/>
        </a:defRPr>
      </a:lvl1pPr>
      <a:lvl2pPr marL="0" marR="0" indent="0" algn="l" defTabSz="1828800" rtl="0" latinLnBrk="0">
        <a:lnSpc>
          <a:spcPct val="100000"/>
        </a:lnSpc>
        <a:spcBef>
          <a:spcPts val="0"/>
        </a:spcBef>
        <a:spcAft>
          <a:spcPts val="0"/>
        </a:spcAft>
        <a:buClrTx/>
        <a:buSzTx/>
        <a:buFontTx/>
        <a:buNone/>
        <a:tabLst/>
        <a:defRPr sz="6000" b="0" i="0" u="none" strike="noStrike" cap="none" spc="-300" baseline="0">
          <a:ln>
            <a:noFill/>
          </a:ln>
          <a:solidFill>
            <a:srgbClr val="535353"/>
          </a:solidFill>
          <a:uFillTx/>
          <a:latin typeface="Open Sans Light"/>
          <a:ea typeface="Open Sans Light"/>
          <a:cs typeface="Open Sans Light"/>
          <a:sym typeface="Open Sans Light"/>
        </a:defRPr>
      </a:lvl2pPr>
      <a:lvl3pPr marL="0" marR="0" indent="0" algn="l" defTabSz="1828800" rtl="0" latinLnBrk="0">
        <a:lnSpc>
          <a:spcPct val="100000"/>
        </a:lnSpc>
        <a:spcBef>
          <a:spcPts val="0"/>
        </a:spcBef>
        <a:spcAft>
          <a:spcPts val="0"/>
        </a:spcAft>
        <a:buClrTx/>
        <a:buSzTx/>
        <a:buFontTx/>
        <a:buNone/>
        <a:tabLst/>
        <a:defRPr sz="6000" b="0" i="0" u="none" strike="noStrike" cap="none" spc="-300" baseline="0">
          <a:ln>
            <a:noFill/>
          </a:ln>
          <a:solidFill>
            <a:srgbClr val="535353"/>
          </a:solidFill>
          <a:uFillTx/>
          <a:latin typeface="Open Sans Light"/>
          <a:ea typeface="Open Sans Light"/>
          <a:cs typeface="Open Sans Light"/>
          <a:sym typeface="Open Sans Light"/>
        </a:defRPr>
      </a:lvl3pPr>
      <a:lvl4pPr marL="0" marR="0" indent="0" algn="l" defTabSz="1828800" rtl="0" latinLnBrk="0">
        <a:lnSpc>
          <a:spcPct val="100000"/>
        </a:lnSpc>
        <a:spcBef>
          <a:spcPts val="0"/>
        </a:spcBef>
        <a:spcAft>
          <a:spcPts val="0"/>
        </a:spcAft>
        <a:buClrTx/>
        <a:buSzTx/>
        <a:buFontTx/>
        <a:buNone/>
        <a:tabLst/>
        <a:defRPr sz="6000" b="0" i="0" u="none" strike="noStrike" cap="none" spc="-300" baseline="0">
          <a:ln>
            <a:noFill/>
          </a:ln>
          <a:solidFill>
            <a:srgbClr val="535353"/>
          </a:solidFill>
          <a:uFillTx/>
          <a:latin typeface="Open Sans Light"/>
          <a:ea typeface="Open Sans Light"/>
          <a:cs typeface="Open Sans Light"/>
          <a:sym typeface="Open Sans Light"/>
        </a:defRPr>
      </a:lvl4pPr>
      <a:lvl5pPr marL="0" marR="0" indent="0" algn="l" defTabSz="1828800" rtl="0" latinLnBrk="0">
        <a:lnSpc>
          <a:spcPct val="100000"/>
        </a:lnSpc>
        <a:spcBef>
          <a:spcPts val="0"/>
        </a:spcBef>
        <a:spcAft>
          <a:spcPts val="0"/>
        </a:spcAft>
        <a:buClrTx/>
        <a:buSzTx/>
        <a:buFontTx/>
        <a:buNone/>
        <a:tabLst/>
        <a:defRPr sz="6000" b="0" i="0" u="none" strike="noStrike" cap="none" spc="-300" baseline="0">
          <a:ln>
            <a:noFill/>
          </a:ln>
          <a:solidFill>
            <a:srgbClr val="535353"/>
          </a:solidFill>
          <a:uFillTx/>
          <a:latin typeface="Open Sans Light"/>
          <a:ea typeface="Open Sans Light"/>
          <a:cs typeface="Open Sans Light"/>
          <a:sym typeface="Open Sans Light"/>
        </a:defRPr>
      </a:lvl5pPr>
      <a:lvl6pPr marL="0" marR="0" indent="0" algn="l" defTabSz="1828800" rtl="0" latinLnBrk="0">
        <a:lnSpc>
          <a:spcPct val="100000"/>
        </a:lnSpc>
        <a:spcBef>
          <a:spcPts val="0"/>
        </a:spcBef>
        <a:spcAft>
          <a:spcPts val="0"/>
        </a:spcAft>
        <a:buClrTx/>
        <a:buSzTx/>
        <a:buFontTx/>
        <a:buNone/>
        <a:tabLst/>
        <a:defRPr sz="6000" b="0" i="0" u="none" strike="noStrike" cap="none" spc="-300" baseline="0">
          <a:ln>
            <a:noFill/>
          </a:ln>
          <a:solidFill>
            <a:srgbClr val="535353"/>
          </a:solidFill>
          <a:uFillTx/>
          <a:latin typeface="Open Sans Light"/>
          <a:ea typeface="Open Sans Light"/>
          <a:cs typeface="Open Sans Light"/>
          <a:sym typeface="Open Sans Light"/>
        </a:defRPr>
      </a:lvl6pPr>
      <a:lvl7pPr marL="0" marR="0" indent="0" algn="l" defTabSz="1828800" rtl="0" latinLnBrk="0">
        <a:lnSpc>
          <a:spcPct val="100000"/>
        </a:lnSpc>
        <a:spcBef>
          <a:spcPts val="0"/>
        </a:spcBef>
        <a:spcAft>
          <a:spcPts val="0"/>
        </a:spcAft>
        <a:buClrTx/>
        <a:buSzTx/>
        <a:buFontTx/>
        <a:buNone/>
        <a:tabLst/>
        <a:defRPr sz="6000" b="0" i="0" u="none" strike="noStrike" cap="none" spc="-300" baseline="0">
          <a:ln>
            <a:noFill/>
          </a:ln>
          <a:solidFill>
            <a:srgbClr val="535353"/>
          </a:solidFill>
          <a:uFillTx/>
          <a:latin typeface="Open Sans Light"/>
          <a:ea typeface="Open Sans Light"/>
          <a:cs typeface="Open Sans Light"/>
          <a:sym typeface="Open Sans Light"/>
        </a:defRPr>
      </a:lvl7pPr>
      <a:lvl8pPr marL="0" marR="0" indent="0" algn="l" defTabSz="1828800" rtl="0" latinLnBrk="0">
        <a:lnSpc>
          <a:spcPct val="100000"/>
        </a:lnSpc>
        <a:spcBef>
          <a:spcPts val="0"/>
        </a:spcBef>
        <a:spcAft>
          <a:spcPts val="0"/>
        </a:spcAft>
        <a:buClrTx/>
        <a:buSzTx/>
        <a:buFontTx/>
        <a:buNone/>
        <a:tabLst/>
        <a:defRPr sz="6000" b="0" i="0" u="none" strike="noStrike" cap="none" spc="-300" baseline="0">
          <a:ln>
            <a:noFill/>
          </a:ln>
          <a:solidFill>
            <a:srgbClr val="535353"/>
          </a:solidFill>
          <a:uFillTx/>
          <a:latin typeface="Open Sans Light"/>
          <a:ea typeface="Open Sans Light"/>
          <a:cs typeface="Open Sans Light"/>
          <a:sym typeface="Open Sans Light"/>
        </a:defRPr>
      </a:lvl8pPr>
      <a:lvl9pPr marL="0" marR="0" indent="0" algn="l" defTabSz="1828800" rtl="0" latinLnBrk="0">
        <a:lnSpc>
          <a:spcPct val="100000"/>
        </a:lnSpc>
        <a:spcBef>
          <a:spcPts val="0"/>
        </a:spcBef>
        <a:spcAft>
          <a:spcPts val="0"/>
        </a:spcAft>
        <a:buClrTx/>
        <a:buSzTx/>
        <a:buFontTx/>
        <a:buNone/>
        <a:tabLst/>
        <a:defRPr sz="6000" b="0" i="0" u="none" strike="noStrike" cap="none" spc="-300" baseline="0">
          <a:ln>
            <a:noFill/>
          </a:ln>
          <a:solidFill>
            <a:srgbClr val="535353"/>
          </a:solidFill>
          <a:uFillTx/>
          <a:latin typeface="Open Sans Light"/>
          <a:ea typeface="Open Sans Light"/>
          <a:cs typeface="Open Sans Light"/>
          <a:sym typeface="Open Sans Light"/>
        </a:defRPr>
      </a:lvl9pPr>
    </p:titleStyle>
    <p:bodyStyle>
      <a:lvl1pPr marL="244928" marR="0" indent="-244928" algn="l" defTabSz="1828800" rtl="0" latinLnBrk="0">
        <a:lnSpc>
          <a:spcPct val="100000"/>
        </a:lnSpc>
        <a:spcBef>
          <a:spcPts val="0"/>
        </a:spcBef>
        <a:spcAft>
          <a:spcPts val="0"/>
        </a:spcAft>
        <a:buClrTx/>
        <a:buSzPct val="100000"/>
        <a:buFont typeface="Arial"/>
        <a:buChar char="•"/>
        <a:tabLst/>
        <a:defRPr sz="3000" b="0" i="0" u="none" strike="noStrike" cap="none" spc="-150" baseline="0">
          <a:ln>
            <a:noFill/>
          </a:ln>
          <a:solidFill>
            <a:srgbClr val="535353"/>
          </a:solidFill>
          <a:uFillTx/>
          <a:latin typeface="Open Sans Light"/>
          <a:ea typeface="Open Sans Light"/>
          <a:cs typeface="Open Sans Light"/>
          <a:sym typeface="Open Sans Light"/>
        </a:defRPr>
      </a:lvl1pPr>
      <a:lvl2pPr marL="742950" marR="0" indent="-285750" algn="l" defTabSz="1828800" rtl="0" latinLnBrk="0">
        <a:lnSpc>
          <a:spcPct val="100000"/>
        </a:lnSpc>
        <a:spcBef>
          <a:spcPts val="0"/>
        </a:spcBef>
        <a:spcAft>
          <a:spcPts val="0"/>
        </a:spcAft>
        <a:buClrTx/>
        <a:buSzPct val="100000"/>
        <a:buFont typeface="Arial"/>
        <a:buChar char="•"/>
        <a:tabLst/>
        <a:defRPr sz="3000" b="0" i="0" u="none" strike="noStrike" cap="none" spc="-150" baseline="0">
          <a:ln>
            <a:noFill/>
          </a:ln>
          <a:solidFill>
            <a:srgbClr val="535353"/>
          </a:solidFill>
          <a:uFillTx/>
          <a:latin typeface="Open Sans Light"/>
          <a:ea typeface="Open Sans Light"/>
          <a:cs typeface="Open Sans Light"/>
          <a:sym typeface="Open Sans Light"/>
        </a:defRPr>
      </a:lvl2pPr>
      <a:lvl3pPr marL="1257300" marR="0" indent="-342900" algn="l" defTabSz="1828800" rtl="0" latinLnBrk="0">
        <a:lnSpc>
          <a:spcPct val="100000"/>
        </a:lnSpc>
        <a:spcBef>
          <a:spcPts val="0"/>
        </a:spcBef>
        <a:spcAft>
          <a:spcPts val="0"/>
        </a:spcAft>
        <a:buClrTx/>
        <a:buSzPct val="100000"/>
        <a:buFont typeface="Arial"/>
        <a:buChar char="•"/>
        <a:tabLst/>
        <a:defRPr sz="3000" b="0" i="0" u="none" strike="noStrike" cap="none" spc="-150" baseline="0">
          <a:ln>
            <a:noFill/>
          </a:ln>
          <a:solidFill>
            <a:srgbClr val="535353"/>
          </a:solidFill>
          <a:uFillTx/>
          <a:latin typeface="Open Sans Light"/>
          <a:ea typeface="Open Sans Light"/>
          <a:cs typeface="Open Sans Light"/>
          <a:sym typeface="Open Sans Light"/>
        </a:defRPr>
      </a:lvl3pPr>
      <a:lvl4pPr marL="1752600" marR="0" indent="-381000" algn="l" defTabSz="1828800" rtl="0" latinLnBrk="0">
        <a:lnSpc>
          <a:spcPct val="100000"/>
        </a:lnSpc>
        <a:spcBef>
          <a:spcPts val="0"/>
        </a:spcBef>
        <a:spcAft>
          <a:spcPts val="0"/>
        </a:spcAft>
        <a:buClrTx/>
        <a:buSzPct val="100000"/>
        <a:buFont typeface="Arial"/>
        <a:buChar char="•"/>
        <a:tabLst/>
        <a:defRPr sz="3000" b="0" i="0" u="none" strike="noStrike" cap="none" spc="-150" baseline="0">
          <a:ln>
            <a:noFill/>
          </a:ln>
          <a:solidFill>
            <a:srgbClr val="535353"/>
          </a:solidFill>
          <a:uFillTx/>
          <a:latin typeface="Open Sans Light"/>
          <a:ea typeface="Open Sans Light"/>
          <a:cs typeface="Open Sans Light"/>
          <a:sym typeface="Open Sans Light"/>
        </a:defRPr>
      </a:lvl4pPr>
      <a:lvl5pPr marL="2209800" marR="0" indent="-381000" algn="l" defTabSz="1828800" rtl="0" latinLnBrk="0">
        <a:lnSpc>
          <a:spcPct val="100000"/>
        </a:lnSpc>
        <a:spcBef>
          <a:spcPts val="0"/>
        </a:spcBef>
        <a:spcAft>
          <a:spcPts val="0"/>
        </a:spcAft>
        <a:buClrTx/>
        <a:buSzPct val="100000"/>
        <a:buFont typeface="Arial"/>
        <a:buChar char="•"/>
        <a:tabLst/>
        <a:defRPr sz="3000" b="0" i="0" u="none" strike="noStrike" cap="none" spc="-150" baseline="0">
          <a:ln>
            <a:noFill/>
          </a:ln>
          <a:solidFill>
            <a:srgbClr val="535353"/>
          </a:solidFill>
          <a:uFillTx/>
          <a:latin typeface="Open Sans Light"/>
          <a:ea typeface="Open Sans Light"/>
          <a:cs typeface="Open Sans Light"/>
          <a:sym typeface="Open Sans Light"/>
        </a:defRPr>
      </a:lvl5pPr>
      <a:lvl6pPr marL="2667000" marR="0" indent="-381000" algn="l" defTabSz="1828800" rtl="0" latinLnBrk="0">
        <a:lnSpc>
          <a:spcPct val="100000"/>
        </a:lnSpc>
        <a:spcBef>
          <a:spcPts val="0"/>
        </a:spcBef>
        <a:spcAft>
          <a:spcPts val="0"/>
        </a:spcAft>
        <a:buClrTx/>
        <a:buSzPct val="100000"/>
        <a:buFont typeface="Arial"/>
        <a:buChar char="•"/>
        <a:tabLst/>
        <a:defRPr sz="3000" b="0" i="0" u="none" strike="noStrike" cap="none" spc="-150" baseline="0">
          <a:ln>
            <a:noFill/>
          </a:ln>
          <a:solidFill>
            <a:srgbClr val="535353"/>
          </a:solidFill>
          <a:uFillTx/>
          <a:latin typeface="Open Sans Light"/>
          <a:ea typeface="Open Sans Light"/>
          <a:cs typeface="Open Sans Light"/>
          <a:sym typeface="Open Sans Light"/>
        </a:defRPr>
      </a:lvl6pPr>
      <a:lvl7pPr marL="3124200" marR="0" indent="-381000" algn="l" defTabSz="1828800" rtl="0" latinLnBrk="0">
        <a:lnSpc>
          <a:spcPct val="100000"/>
        </a:lnSpc>
        <a:spcBef>
          <a:spcPts val="0"/>
        </a:spcBef>
        <a:spcAft>
          <a:spcPts val="0"/>
        </a:spcAft>
        <a:buClrTx/>
        <a:buSzPct val="100000"/>
        <a:buFont typeface="Arial"/>
        <a:buChar char="•"/>
        <a:tabLst/>
        <a:defRPr sz="3000" b="0" i="0" u="none" strike="noStrike" cap="none" spc="-150" baseline="0">
          <a:ln>
            <a:noFill/>
          </a:ln>
          <a:solidFill>
            <a:srgbClr val="535353"/>
          </a:solidFill>
          <a:uFillTx/>
          <a:latin typeface="Open Sans Light"/>
          <a:ea typeface="Open Sans Light"/>
          <a:cs typeface="Open Sans Light"/>
          <a:sym typeface="Open Sans Light"/>
        </a:defRPr>
      </a:lvl7pPr>
      <a:lvl8pPr marL="3581400" marR="0" indent="-381000" algn="l" defTabSz="1828800" rtl="0" latinLnBrk="0">
        <a:lnSpc>
          <a:spcPct val="100000"/>
        </a:lnSpc>
        <a:spcBef>
          <a:spcPts val="0"/>
        </a:spcBef>
        <a:spcAft>
          <a:spcPts val="0"/>
        </a:spcAft>
        <a:buClrTx/>
        <a:buSzPct val="100000"/>
        <a:buFont typeface="Arial"/>
        <a:buChar char="•"/>
        <a:tabLst/>
        <a:defRPr sz="3000" b="0" i="0" u="none" strike="noStrike" cap="none" spc="-150" baseline="0">
          <a:ln>
            <a:noFill/>
          </a:ln>
          <a:solidFill>
            <a:srgbClr val="535353"/>
          </a:solidFill>
          <a:uFillTx/>
          <a:latin typeface="Open Sans Light"/>
          <a:ea typeface="Open Sans Light"/>
          <a:cs typeface="Open Sans Light"/>
          <a:sym typeface="Open Sans Light"/>
        </a:defRPr>
      </a:lvl8pPr>
      <a:lvl9pPr marL="4038600" marR="0" indent="-381000" algn="l" defTabSz="1828800" rtl="0" latinLnBrk="0">
        <a:lnSpc>
          <a:spcPct val="100000"/>
        </a:lnSpc>
        <a:spcBef>
          <a:spcPts val="0"/>
        </a:spcBef>
        <a:spcAft>
          <a:spcPts val="0"/>
        </a:spcAft>
        <a:buClrTx/>
        <a:buSzPct val="100000"/>
        <a:buFont typeface="Arial"/>
        <a:buChar char="•"/>
        <a:tabLst/>
        <a:defRPr sz="3000" b="0" i="0" u="none" strike="noStrike" cap="none" spc="-150" baseline="0">
          <a:ln>
            <a:noFill/>
          </a:ln>
          <a:solidFill>
            <a:srgbClr val="535353"/>
          </a:solidFill>
          <a:uFillTx/>
          <a:latin typeface="Open Sans Light"/>
          <a:ea typeface="Open Sans Light"/>
          <a:cs typeface="Open Sans Light"/>
          <a:sym typeface="Open Sans Light"/>
        </a:defRPr>
      </a:lvl9pPr>
    </p:bodyStyle>
    <p:otherStyle>
      <a:lvl1pPr marL="0" marR="0" indent="0" algn="l" defTabSz="1828800" rtl="0" latinLnBrk="0">
        <a:lnSpc>
          <a:spcPct val="100000"/>
        </a:lnSpc>
        <a:spcBef>
          <a:spcPts val="0"/>
        </a:spcBef>
        <a:spcAft>
          <a:spcPts val="0"/>
        </a:spcAft>
        <a:buClrTx/>
        <a:buSzTx/>
        <a:buFontTx/>
        <a:buNone/>
        <a:tabLst/>
        <a:defRPr sz="3000" b="0" i="0" u="none" strike="noStrike" cap="none" spc="-150" baseline="0">
          <a:ln>
            <a:noFill/>
          </a:ln>
          <a:solidFill>
            <a:schemeClr val="tx1"/>
          </a:solidFill>
          <a:uFillTx/>
          <a:latin typeface="+mn-lt"/>
          <a:ea typeface="+mn-ea"/>
          <a:cs typeface="+mn-cs"/>
          <a:sym typeface="Open Sans Light"/>
        </a:defRPr>
      </a:lvl1pPr>
      <a:lvl2pPr marL="0" marR="0" indent="457200" algn="l" defTabSz="1828800" rtl="0" latinLnBrk="0">
        <a:lnSpc>
          <a:spcPct val="100000"/>
        </a:lnSpc>
        <a:spcBef>
          <a:spcPts val="0"/>
        </a:spcBef>
        <a:spcAft>
          <a:spcPts val="0"/>
        </a:spcAft>
        <a:buClrTx/>
        <a:buSzTx/>
        <a:buFontTx/>
        <a:buNone/>
        <a:tabLst/>
        <a:defRPr sz="3000" b="0" i="0" u="none" strike="noStrike" cap="none" spc="-150" baseline="0">
          <a:ln>
            <a:noFill/>
          </a:ln>
          <a:solidFill>
            <a:schemeClr val="tx1"/>
          </a:solidFill>
          <a:uFillTx/>
          <a:latin typeface="+mn-lt"/>
          <a:ea typeface="+mn-ea"/>
          <a:cs typeface="+mn-cs"/>
          <a:sym typeface="Open Sans Light"/>
        </a:defRPr>
      </a:lvl2pPr>
      <a:lvl3pPr marL="0" marR="0" indent="914400" algn="l" defTabSz="1828800" rtl="0" latinLnBrk="0">
        <a:lnSpc>
          <a:spcPct val="100000"/>
        </a:lnSpc>
        <a:spcBef>
          <a:spcPts val="0"/>
        </a:spcBef>
        <a:spcAft>
          <a:spcPts val="0"/>
        </a:spcAft>
        <a:buClrTx/>
        <a:buSzTx/>
        <a:buFontTx/>
        <a:buNone/>
        <a:tabLst/>
        <a:defRPr sz="3000" b="0" i="0" u="none" strike="noStrike" cap="none" spc="-150" baseline="0">
          <a:ln>
            <a:noFill/>
          </a:ln>
          <a:solidFill>
            <a:schemeClr val="tx1"/>
          </a:solidFill>
          <a:uFillTx/>
          <a:latin typeface="+mn-lt"/>
          <a:ea typeface="+mn-ea"/>
          <a:cs typeface="+mn-cs"/>
          <a:sym typeface="Open Sans Light"/>
        </a:defRPr>
      </a:lvl3pPr>
      <a:lvl4pPr marL="0" marR="0" indent="1371600" algn="l" defTabSz="1828800" rtl="0" latinLnBrk="0">
        <a:lnSpc>
          <a:spcPct val="100000"/>
        </a:lnSpc>
        <a:spcBef>
          <a:spcPts val="0"/>
        </a:spcBef>
        <a:spcAft>
          <a:spcPts val="0"/>
        </a:spcAft>
        <a:buClrTx/>
        <a:buSzTx/>
        <a:buFontTx/>
        <a:buNone/>
        <a:tabLst/>
        <a:defRPr sz="3000" b="0" i="0" u="none" strike="noStrike" cap="none" spc="-150" baseline="0">
          <a:ln>
            <a:noFill/>
          </a:ln>
          <a:solidFill>
            <a:schemeClr val="tx1"/>
          </a:solidFill>
          <a:uFillTx/>
          <a:latin typeface="+mn-lt"/>
          <a:ea typeface="+mn-ea"/>
          <a:cs typeface="+mn-cs"/>
          <a:sym typeface="Open Sans Light"/>
        </a:defRPr>
      </a:lvl4pPr>
      <a:lvl5pPr marL="0" marR="0" indent="1828800" algn="l" defTabSz="1828800" rtl="0" latinLnBrk="0">
        <a:lnSpc>
          <a:spcPct val="100000"/>
        </a:lnSpc>
        <a:spcBef>
          <a:spcPts val="0"/>
        </a:spcBef>
        <a:spcAft>
          <a:spcPts val="0"/>
        </a:spcAft>
        <a:buClrTx/>
        <a:buSzTx/>
        <a:buFontTx/>
        <a:buNone/>
        <a:tabLst/>
        <a:defRPr sz="3000" b="0" i="0" u="none" strike="noStrike" cap="none" spc="-150" baseline="0">
          <a:ln>
            <a:noFill/>
          </a:ln>
          <a:solidFill>
            <a:schemeClr val="tx1"/>
          </a:solidFill>
          <a:uFillTx/>
          <a:latin typeface="+mn-lt"/>
          <a:ea typeface="+mn-ea"/>
          <a:cs typeface="+mn-cs"/>
          <a:sym typeface="Open Sans Light"/>
        </a:defRPr>
      </a:lvl5pPr>
      <a:lvl6pPr marL="0" marR="0" indent="2286000" algn="l" defTabSz="1828800" rtl="0" latinLnBrk="0">
        <a:lnSpc>
          <a:spcPct val="100000"/>
        </a:lnSpc>
        <a:spcBef>
          <a:spcPts val="0"/>
        </a:spcBef>
        <a:spcAft>
          <a:spcPts val="0"/>
        </a:spcAft>
        <a:buClrTx/>
        <a:buSzTx/>
        <a:buFontTx/>
        <a:buNone/>
        <a:tabLst/>
        <a:defRPr sz="3000" b="0" i="0" u="none" strike="noStrike" cap="none" spc="-150" baseline="0">
          <a:ln>
            <a:noFill/>
          </a:ln>
          <a:solidFill>
            <a:schemeClr val="tx1"/>
          </a:solidFill>
          <a:uFillTx/>
          <a:latin typeface="+mn-lt"/>
          <a:ea typeface="+mn-ea"/>
          <a:cs typeface="+mn-cs"/>
          <a:sym typeface="Open Sans Light"/>
        </a:defRPr>
      </a:lvl6pPr>
      <a:lvl7pPr marL="0" marR="0" indent="2743200" algn="l" defTabSz="1828800" rtl="0" latinLnBrk="0">
        <a:lnSpc>
          <a:spcPct val="100000"/>
        </a:lnSpc>
        <a:spcBef>
          <a:spcPts val="0"/>
        </a:spcBef>
        <a:spcAft>
          <a:spcPts val="0"/>
        </a:spcAft>
        <a:buClrTx/>
        <a:buSzTx/>
        <a:buFontTx/>
        <a:buNone/>
        <a:tabLst/>
        <a:defRPr sz="3000" b="0" i="0" u="none" strike="noStrike" cap="none" spc="-150" baseline="0">
          <a:ln>
            <a:noFill/>
          </a:ln>
          <a:solidFill>
            <a:schemeClr val="tx1"/>
          </a:solidFill>
          <a:uFillTx/>
          <a:latin typeface="+mn-lt"/>
          <a:ea typeface="+mn-ea"/>
          <a:cs typeface="+mn-cs"/>
          <a:sym typeface="Open Sans Light"/>
        </a:defRPr>
      </a:lvl7pPr>
      <a:lvl8pPr marL="0" marR="0" indent="3200400" algn="l" defTabSz="1828800" rtl="0" latinLnBrk="0">
        <a:lnSpc>
          <a:spcPct val="100000"/>
        </a:lnSpc>
        <a:spcBef>
          <a:spcPts val="0"/>
        </a:spcBef>
        <a:spcAft>
          <a:spcPts val="0"/>
        </a:spcAft>
        <a:buClrTx/>
        <a:buSzTx/>
        <a:buFontTx/>
        <a:buNone/>
        <a:tabLst/>
        <a:defRPr sz="3000" b="0" i="0" u="none" strike="noStrike" cap="none" spc="-150" baseline="0">
          <a:ln>
            <a:noFill/>
          </a:ln>
          <a:solidFill>
            <a:schemeClr val="tx1"/>
          </a:solidFill>
          <a:uFillTx/>
          <a:latin typeface="+mn-lt"/>
          <a:ea typeface="+mn-ea"/>
          <a:cs typeface="+mn-cs"/>
          <a:sym typeface="Open Sans Light"/>
        </a:defRPr>
      </a:lvl8pPr>
      <a:lvl9pPr marL="0" marR="0" indent="3657600" algn="l" defTabSz="1828800" rtl="0" latinLnBrk="0">
        <a:lnSpc>
          <a:spcPct val="100000"/>
        </a:lnSpc>
        <a:spcBef>
          <a:spcPts val="0"/>
        </a:spcBef>
        <a:spcAft>
          <a:spcPts val="0"/>
        </a:spcAft>
        <a:buClrTx/>
        <a:buSzTx/>
        <a:buFontTx/>
        <a:buNone/>
        <a:tabLst/>
        <a:defRPr sz="3000" b="0" i="0" u="none" strike="noStrike" cap="none" spc="-150" baseline="0">
          <a:ln>
            <a:noFill/>
          </a:ln>
          <a:solidFill>
            <a:schemeClr val="tx1"/>
          </a:solidFill>
          <a:uFillTx/>
          <a:latin typeface="+mn-lt"/>
          <a:ea typeface="+mn-ea"/>
          <a:cs typeface="+mn-cs"/>
          <a:sym typeface="Open Sans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DF0FB82A-ECFB-7149-A5CC-0E114DC53350}"/>
              </a:ext>
            </a:extLst>
          </p:cNvPr>
          <p:cNvSpPr txBox="1"/>
          <p:nvPr/>
        </p:nvSpPr>
        <p:spPr>
          <a:xfrm>
            <a:off x="6096000" y="4374776"/>
            <a:ext cx="184729" cy="646329"/>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91439" tIns="91439" rIns="91439" bIns="91439" numCol="1" spcCol="38100" rtlCol="0" anchor="t">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s-CL" sz="3000" b="0" i="0" u="none" strike="noStrike" cap="none" spc="-150" normalizeH="0" baseline="0">
              <a:ln>
                <a:noFill/>
              </a:ln>
              <a:solidFill>
                <a:srgbClr val="535353"/>
              </a:solidFill>
              <a:effectLst/>
              <a:uFillTx/>
              <a:latin typeface="Open Sans Light"/>
              <a:ea typeface="Open Sans Light"/>
              <a:cs typeface="Open Sans Light"/>
              <a:sym typeface="Open Sans Light"/>
            </a:endParaRPr>
          </a:p>
        </p:txBody>
      </p:sp>
      <p:sp>
        <p:nvSpPr>
          <p:cNvPr id="5" name="Rectángulo 4">
            <a:extLst>
              <a:ext uri="{FF2B5EF4-FFF2-40B4-BE49-F238E27FC236}">
                <a16:creationId xmlns:a16="http://schemas.microsoft.com/office/drawing/2014/main" id="{B29AC595-89A8-4645-B3C8-BBE57FD320DF}"/>
              </a:ext>
            </a:extLst>
          </p:cNvPr>
          <p:cNvSpPr/>
          <p:nvPr/>
        </p:nvSpPr>
        <p:spPr>
          <a:xfrm>
            <a:off x="6746442" y="6858000"/>
            <a:ext cx="10891115" cy="4154984"/>
          </a:xfrm>
          <a:prstGeom prst="rect">
            <a:avLst/>
          </a:prstGeom>
        </p:spPr>
        <p:txBody>
          <a:bodyPr wrap="square">
            <a:spAutoFit/>
          </a:bodyPr>
          <a:lstStyle/>
          <a:p>
            <a:pPr algn="ctr">
              <a:spcAft>
                <a:spcPts val="0"/>
              </a:spcAft>
            </a:pPr>
            <a:r>
              <a:rPr lang="es-CL" sz="4400" dirty="0">
                <a:solidFill>
                  <a:srgbClr val="767171"/>
                </a:solidFill>
                <a:latin typeface="Calibri" panose="020F0502020204030204" pitchFamily="34" charset="0"/>
                <a:ea typeface="Times New Roman" panose="02020603050405020304" pitchFamily="18" charset="0"/>
              </a:rPr>
              <a:t>Área Tecnologías de Información y Ciberseguridad</a:t>
            </a:r>
            <a:endParaRPr lang="es-CL" sz="4400" dirty="0">
              <a:effectLst/>
              <a:latin typeface="Times New Roman" panose="02020603050405020304" pitchFamily="18" charset="0"/>
              <a:ea typeface="Times New Roman" panose="02020603050405020304" pitchFamily="18" charset="0"/>
            </a:endParaRPr>
          </a:p>
          <a:p>
            <a:pPr algn="ctr">
              <a:spcAft>
                <a:spcPts val="0"/>
              </a:spcAft>
            </a:pPr>
            <a:r>
              <a:rPr lang="es-CL" sz="4400" dirty="0">
                <a:latin typeface="Calibri" panose="020F0502020204030204" pitchFamily="34" charset="0"/>
                <a:ea typeface="Times New Roman" panose="02020603050405020304" pitchFamily="18" charset="0"/>
              </a:rPr>
              <a:t> </a:t>
            </a:r>
          </a:p>
          <a:p>
            <a:pPr algn="ctr"/>
            <a:r>
              <a:rPr lang="es-CL" sz="4400" b="0" i="0" dirty="0">
                <a:solidFill>
                  <a:srgbClr val="3A3A3A"/>
                </a:solidFill>
                <a:effectLst/>
                <a:latin typeface="Open Sans" panose="020B0606030504020204" pitchFamily="34" charset="0"/>
              </a:rPr>
              <a:t>Fundamentos de Hardware y Software (TI2013)</a:t>
            </a:r>
          </a:p>
          <a:p>
            <a:pPr algn="ctr">
              <a:spcAft>
                <a:spcPts val="0"/>
              </a:spcAft>
            </a:pPr>
            <a:endParaRPr lang="es-CL" sz="4400" dirty="0">
              <a:effectLst/>
              <a:latin typeface="Calibri" panose="020F0502020204030204" pitchFamily="34" charset="0"/>
              <a:ea typeface="Times New Roman" panose="02020603050405020304" pitchFamily="18" charset="0"/>
            </a:endParaRPr>
          </a:p>
          <a:p>
            <a:pPr algn="ctr">
              <a:spcAft>
                <a:spcPts val="0"/>
              </a:spcAft>
            </a:pPr>
            <a:r>
              <a:rPr lang="es-CL" sz="4400" dirty="0">
                <a:latin typeface="Times New Roman" panose="02020603050405020304" pitchFamily="18" charset="0"/>
                <a:ea typeface="Times New Roman" panose="02020603050405020304" pitchFamily="18" charset="0"/>
              </a:rPr>
              <a:t>Primavera 2021</a:t>
            </a:r>
          </a:p>
        </p:txBody>
      </p:sp>
      <p:sp>
        <p:nvSpPr>
          <p:cNvPr id="4" name="CuadroTexto 3">
            <a:extLst>
              <a:ext uri="{FF2B5EF4-FFF2-40B4-BE49-F238E27FC236}">
                <a16:creationId xmlns:a16="http://schemas.microsoft.com/office/drawing/2014/main" id="{8EABB87C-73BF-4AAF-8A12-4B7A4E984463}"/>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9C84C0D2-7182-43FD-BC41-C49D458468C0}"/>
              </a:ext>
            </a:extLst>
          </p:cNvPr>
          <p:cNvSpPr/>
          <p:nvPr/>
        </p:nvSpPr>
        <p:spPr>
          <a:xfrm>
            <a:off x="1930977" y="1795078"/>
            <a:ext cx="20522046" cy="4401205"/>
          </a:xfrm>
          <a:prstGeom prst="rect">
            <a:avLst/>
          </a:prstGeom>
        </p:spPr>
        <p:txBody>
          <a:bodyPr wrap="square">
            <a:spAutoFit/>
          </a:bodyPr>
          <a:lstStyle/>
          <a:p>
            <a:r>
              <a:rPr lang="es-ES" sz="6000" dirty="0"/>
              <a:t>Memoria SDRAM</a:t>
            </a:r>
          </a:p>
          <a:p>
            <a:r>
              <a:rPr lang="es-ES" sz="4400" dirty="0"/>
              <a:t>Este tipo de memoria RAM es muy simple de identificar porque tiene dos muescas de separación entre contactos. </a:t>
            </a:r>
          </a:p>
          <a:p>
            <a:endParaRPr lang="es-ES" sz="4400" dirty="0"/>
          </a:p>
          <a:p>
            <a:r>
              <a:rPr lang="es-ES" sz="4400" dirty="0"/>
              <a:t>Estos contactos son 168 en total y puede trabajar a velocidades de 66 y 133MHz. En la actualidad se encuentran en desuso.</a:t>
            </a:r>
          </a:p>
        </p:txBody>
      </p:sp>
      <p:pic>
        <p:nvPicPr>
          <p:cNvPr id="4" name="Imagen 3">
            <a:extLst>
              <a:ext uri="{FF2B5EF4-FFF2-40B4-BE49-F238E27FC236}">
                <a16:creationId xmlns:a16="http://schemas.microsoft.com/office/drawing/2014/main" id="{9131986D-55FE-435D-87B0-E1B019B20B62}"/>
              </a:ext>
            </a:extLst>
          </p:cNvPr>
          <p:cNvPicPr>
            <a:picLocks noChangeAspect="1"/>
          </p:cNvPicPr>
          <p:nvPr/>
        </p:nvPicPr>
        <p:blipFill>
          <a:blip r:embed="rId3"/>
          <a:stretch>
            <a:fillRect/>
          </a:stretch>
        </p:blipFill>
        <p:spPr>
          <a:xfrm>
            <a:off x="1930978" y="7519718"/>
            <a:ext cx="20522045" cy="3402157"/>
          </a:xfrm>
          <a:prstGeom prst="rect">
            <a:avLst/>
          </a:prstGeom>
        </p:spPr>
      </p:pic>
    </p:spTree>
    <p:extLst>
      <p:ext uri="{BB962C8B-B14F-4D97-AF65-F5344CB8AC3E}">
        <p14:creationId xmlns:p14="http://schemas.microsoft.com/office/powerpoint/2010/main" val="114924795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222B716-C829-4348-BA23-B31F16539C08}"/>
              </a:ext>
            </a:extLst>
          </p:cNvPr>
          <p:cNvPicPr>
            <a:picLocks noChangeAspect="1"/>
          </p:cNvPicPr>
          <p:nvPr/>
        </p:nvPicPr>
        <p:blipFill>
          <a:blip r:embed="rId3"/>
          <a:stretch>
            <a:fillRect/>
          </a:stretch>
        </p:blipFill>
        <p:spPr>
          <a:xfrm>
            <a:off x="2881744" y="1118802"/>
            <a:ext cx="18398837" cy="11341748"/>
          </a:xfrm>
          <a:prstGeom prst="rect">
            <a:avLst/>
          </a:prstGeom>
        </p:spPr>
      </p:pic>
      <p:sp>
        <p:nvSpPr>
          <p:cNvPr id="4" name="CuadroTexto 3">
            <a:extLst>
              <a:ext uri="{FF2B5EF4-FFF2-40B4-BE49-F238E27FC236}">
                <a16:creationId xmlns:a16="http://schemas.microsoft.com/office/drawing/2014/main" id="{59D05BED-AC72-488B-8CDB-645DCEF3E948}"/>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27808174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EFDC43C8-E982-4A7C-BE66-8991C6D86511}"/>
              </a:ext>
            </a:extLst>
          </p:cNvPr>
          <p:cNvSpPr/>
          <p:nvPr/>
        </p:nvSpPr>
        <p:spPr>
          <a:xfrm>
            <a:off x="1038874" y="1681303"/>
            <a:ext cx="22181344" cy="4401205"/>
          </a:xfrm>
          <a:prstGeom prst="rect">
            <a:avLst/>
          </a:prstGeom>
        </p:spPr>
        <p:txBody>
          <a:bodyPr wrap="square">
            <a:spAutoFit/>
          </a:bodyPr>
          <a:lstStyle/>
          <a:p>
            <a:r>
              <a:rPr lang="es-ES" sz="6000" dirty="0"/>
              <a:t>Memoria DDR</a:t>
            </a:r>
          </a:p>
          <a:p>
            <a:r>
              <a:rPr lang="es-ES" sz="4400" dirty="0"/>
              <a:t>Estas memorias son las sucesoras de las SDRAM y poseen sólo una muesca de separación. Además cuentan con 184 contactos y su velocidad de trabajo es superior, ya que se encuentra entre 200 y 600 MHz. </a:t>
            </a:r>
          </a:p>
          <a:p>
            <a:endParaRPr lang="es-ES" sz="4400" dirty="0"/>
          </a:p>
          <a:p>
            <a:r>
              <a:rPr lang="es-ES" sz="4400" dirty="0"/>
              <a:t>Tienen la particularidad de realizar dos intercambios de datos por un ciclo de reloj.</a:t>
            </a:r>
          </a:p>
        </p:txBody>
      </p:sp>
      <p:pic>
        <p:nvPicPr>
          <p:cNvPr id="4" name="Imagen 3">
            <a:extLst>
              <a:ext uri="{FF2B5EF4-FFF2-40B4-BE49-F238E27FC236}">
                <a16:creationId xmlns:a16="http://schemas.microsoft.com/office/drawing/2014/main" id="{15C8EEB8-A181-42D9-B066-94BC6934FEC2}"/>
              </a:ext>
            </a:extLst>
          </p:cNvPr>
          <p:cNvPicPr>
            <a:picLocks noChangeAspect="1"/>
          </p:cNvPicPr>
          <p:nvPr/>
        </p:nvPicPr>
        <p:blipFill>
          <a:blip r:embed="rId3"/>
          <a:stretch>
            <a:fillRect/>
          </a:stretch>
        </p:blipFill>
        <p:spPr>
          <a:xfrm>
            <a:off x="2585496" y="6858000"/>
            <a:ext cx="19088100" cy="4592089"/>
          </a:xfrm>
          <a:prstGeom prst="rect">
            <a:avLst/>
          </a:prstGeom>
        </p:spPr>
      </p:pic>
      <p:sp>
        <p:nvSpPr>
          <p:cNvPr id="5" name="CuadroTexto 4">
            <a:extLst>
              <a:ext uri="{FF2B5EF4-FFF2-40B4-BE49-F238E27FC236}">
                <a16:creationId xmlns:a16="http://schemas.microsoft.com/office/drawing/2014/main" id="{21E7D5B1-2910-45EC-82C4-31E5F4C18F34}"/>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1958677865"/>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DA65401A-4714-4DAF-8E32-94F7BEB2D883}"/>
              </a:ext>
            </a:extLst>
          </p:cNvPr>
          <p:cNvPicPr>
            <a:picLocks noChangeAspect="1"/>
          </p:cNvPicPr>
          <p:nvPr/>
        </p:nvPicPr>
        <p:blipFill>
          <a:blip r:embed="rId3"/>
          <a:stretch>
            <a:fillRect/>
          </a:stretch>
        </p:blipFill>
        <p:spPr>
          <a:xfrm>
            <a:off x="2604653" y="1974807"/>
            <a:ext cx="18565091" cy="9766385"/>
          </a:xfrm>
          <a:prstGeom prst="rect">
            <a:avLst/>
          </a:prstGeom>
        </p:spPr>
      </p:pic>
      <p:sp>
        <p:nvSpPr>
          <p:cNvPr id="5" name="CuadroTexto 4">
            <a:extLst>
              <a:ext uri="{FF2B5EF4-FFF2-40B4-BE49-F238E27FC236}">
                <a16:creationId xmlns:a16="http://schemas.microsoft.com/office/drawing/2014/main" id="{3AC5A01E-DB58-4054-93B5-AE4539E23B38}"/>
              </a:ext>
            </a:extLst>
          </p:cNvPr>
          <p:cNvSpPr txBox="1"/>
          <p:nvPr/>
        </p:nvSpPr>
        <p:spPr>
          <a:xfrm>
            <a:off x="2078182" y="1390032"/>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Memoria DDR</a:t>
            </a:r>
          </a:p>
        </p:txBody>
      </p:sp>
      <p:sp>
        <p:nvSpPr>
          <p:cNvPr id="4" name="CuadroTexto 3">
            <a:extLst>
              <a:ext uri="{FF2B5EF4-FFF2-40B4-BE49-F238E27FC236}">
                <a16:creationId xmlns:a16="http://schemas.microsoft.com/office/drawing/2014/main" id="{DE6639F6-CFE0-4A85-8A93-8553959FD47A}"/>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310562064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a:extLst>
              <a:ext uri="{FF2B5EF4-FFF2-40B4-BE49-F238E27FC236}">
                <a16:creationId xmlns:a16="http://schemas.microsoft.com/office/drawing/2014/main" id="{F2FC7BEE-1325-46E2-8614-C309D2BD3717}"/>
              </a:ext>
            </a:extLst>
          </p:cNvPr>
          <p:cNvGraphicFramePr>
            <a:graphicFrameLocks noGrp="1"/>
          </p:cNvGraphicFramePr>
          <p:nvPr>
            <p:extLst>
              <p:ext uri="{D42A27DB-BD31-4B8C-83A1-F6EECF244321}">
                <p14:modId xmlns:p14="http://schemas.microsoft.com/office/powerpoint/2010/main" val="3555278348"/>
              </p:ext>
            </p:extLst>
          </p:nvPr>
        </p:nvGraphicFramePr>
        <p:xfrm>
          <a:off x="1382667" y="2687095"/>
          <a:ext cx="21618666" cy="7703813"/>
        </p:xfrm>
        <a:graphic>
          <a:graphicData uri="http://schemas.openxmlformats.org/drawingml/2006/table">
            <a:tbl>
              <a:tblPr firstRow="1">
                <a:tableStyleId>{69012ECD-51FC-41F1-AA8D-1B2483CD663E}</a:tableStyleId>
              </a:tblPr>
              <a:tblGrid>
                <a:gridCol w="3603111">
                  <a:extLst>
                    <a:ext uri="{9D8B030D-6E8A-4147-A177-3AD203B41FA5}">
                      <a16:colId xmlns:a16="http://schemas.microsoft.com/office/drawing/2014/main" val="3852094303"/>
                    </a:ext>
                  </a:extLst>
                </a:gridCol>
                <a:gridCol w="3603111">
                  <a:extLst>
                    <a:ext uri="{9D8B030D-6E8A-4147-A177-3AD203B41FA5}">
                      <a16:colId xmlns:a16="http://schemas.microsoft.com/office/drawing/2014/main" val="352640781"/>
                    </a:ext>
                  </a:extLst>
                </a:gridCol>
                <a:gridCol w="3603111">
                  <a:extLst>
                    <a:ext uri="{9D8B030D-6E8A-4147-A177-3AD203B41FA5}">
                      <a16:colId xmlns:a16="http://schemas.microsoft.com/office/drawing/2014/main" val="844984489"/>
                    </a:ext>
                  </a:extLst>
                </a:gridCol>
                <a:gridCol w="3603111">
                  <a:extLst>
                    <a:ext uri="{9D8B030D-6E8A-4147-A177-3AD203B41FA5}">
                      <a16:colId xmlns:a16="http://schemas.microsoft.com/office/drawing/2014/main" val="3373110767"/>
                    </a:ext>
                  </a:extLst>
                </a:gridCol>
                <a:gridCol w="3603111">
                  <a:extLst>
                    <a:ext uri="{9D8B030D-6E8A-4147-A177-3AD203B41FA5}">
                      <a16:colId xmlns:a16="http://schemas.microsoft.com/office/drawing/2014/main" val="3764620098"/>
                    </a:ext>
                  </a:extLst>
                </a:gridCol>
                <a:gridCol w="3603111">
                  <a:extLst>
                    <a:ext uri="{9D8B030D-6E8A-4147-A177-3AD203B41FA5}">
                      <a16:colId xmlns:a16="http://schemas.microsoft.com/office/drawing/2014/main" val="2042455694"/>
                    </a:ext>
                  </a:extLst>
                </a:gridCol>
              </a:tblGrid>
              <a:tr h="2861417">
                <a:tc>
                  <a:txBody>
                    <a:bodyPr/>
                    <a:lstStyle/>
                    <a:p>
                      <a:pPr algn="ctr"/>
                      <a:r>
                        <a:rPr lang="en-US">
                          <a:effectLst/>
                        </a:rPr>
                        <a:t>Nombre estándar</a:t>
                      </a:r>
                      <a:endParaRPr lang="en-US">
                        <a:solidFill>
                          <a:schemeClr val="bg1"/>
                        </a:solidFill>
                        <a:effectLst/>
                      </a:endParaRPr>
                    </a:p>
                  </a:txBody>
                  <a:tcPr anchor="ctr"/>
                </a:tc>
                <a:tc>
                  <a:txBody>
                    <a:bodyPr/>
                    <a:lstStyle/>
                    <a:p>
                      <a:pPr algn="ctr"/>
                      <a:r>
                        <a:rPr lang="en-US" dirty="0">
                          <a:effectLst/>
                        </a:rPr>
                        <a:t>Frequencies de reloj</a:t>
                      </a:r>
                      <a:endParaRPr lang="en-US" dirty="0">
                        <a:solidFill>
                          <a:schemeClr val="bg1"/>
                        </a:solidFill>
                        <a:effectLst/>
                      </a:endParaRPr>
                    </a:p>
                  </a:txBody>
                  <a:tcPr anchor="ctr"/>
                </a:tc>
                <a:tc>
                  <a:txBody>
                    <a:bodyPr/>
                    <a:lstStyle/>
                    <a:p>
                      <a:pPr algn="ctr"/>
                      <a:r>
                        <a:rPr lang="en-US">
                          <a:effectLst/>
                        </a:rPr>
                        <a:t>Frecuencia de bus</a:t>
                      </a:r>
                      <a:endParaRPr lang="en-US">
                        <a:solidFill>
                          <a:schemeClr val="bg1"/>
                        </a:solidFill>
                        <a:effectLst/>
                      </a:endParaRPr>
                    </a:p>
                  </a:txBody>
                  <a:tcPr anchor="ctr"/>
                </a:tc>
                <a:tc>
                  <a:txBody>
                    <a:bodyPr/>
                    <a:lstStyle/>
                    <a:p>
                      <a:pPr algn="ctr"/>
                      <a:r>
                        <a:rPr lang="en-US">
                          <a:effectLst/>
                        </a:rPr>
                        <a:t>Velocidad de trasferencia</a:t>
                      </a:r>
                      <a:endParaRPr lang="en-US">
                        <a:solidFill>
                          <a:schemeClr val="bg1"/>
                        </a:solidFill>
                        <a:effectLst/>
                      </a:endParaRPr>
                    </a:p>
                  </a:txBody>
                  <a:tcPr anchor="ctr"/>
                </a:tc>
                <a:tc>
                  <a:txBody>
                    <a:bodyPr/>
                    <a:lstStyle/>
                    <a:p>
                      <a:pPr algn="ctr"/>
                      <a:r>
                        <a:rPr lang="en-US">
                          <a:effectLst/>
                        </a:rPr>
                        <a:t>Nombre del módulo</a:t>
                      </a:r>
                      <a:endParaRPr lang="en-US">
                        <a:solidFill>
                          <a:schemeClr val="bg1"/>
                        </a:solidFill>
                        <a:effectLst/>
                      </a:endParaRPr>
                    </a:p>
                  </a:txBody>
                  <a:tcPr anchor="ctr"/>
                </a:tc>
                <a:tc>
                  <a:txBody>
                    <a:bodyPr/>
                    <a:lstStyle/>
                    <a:p>
                      <a:pPr algn="ctr"/>
                      <a:r>
                        <a:rPr lang="en-US" dirty="0">
                          <a:effectLst/>
                        </a:rPr>
                        <a:t>Capacidad de transferencia</a:t>
                      </a:r>
                      <a:endParaRPr lang="en-US" dirty="0">
                        <a:solidFill>
                          <a:schemeClr val="bg1"/>
                        </a:solidFill>
                        <a:effectLst/>
                      </a:endParaRPr>
                    </a:p>
                  </a:txBody>
                  <a:tcPr anchor="ctr"/>
                </a:tc>
                <a:extLst>
                  <a:ext uri="{0D108BD9-81ED-4DB2-BD59-A6C34878D82A}">
                    <a16:rowId xmlns:a16="http://schemas.microsoft.com/office/drawing/2014/main" val="1996981506"/>
                  </a:ext>
                </a:extLst>
              </a:tr>
              <a:tr h="1210599">
                <a:tc>
                  <a:txBody>
                    <a:bodyPr/>
                    <a:lstStyle/>
                    <a:p>
                      <a:r>
                        <a:rPr lang="en-US">
                          <a:effectLst/>
                        </a:rPr>
                        <a:t>DDR-200</a:t>
                      </a:r>
                      <a:endParaRPr lang="en-US">
                        <a:solidFill>
                          <a:schemeClr val="bg1"/>
                        </a:solidFill>
                        <a:effectLst/>
                      </a:endParaRPr>
                    </a:p>
                  </a:txBody>
                  <a:tcPr anchor="ctr"/>
                </a:tc>
                <a:tc>
                  <a:txBody>
                    <a:bodyPr/>
                    <a:lstStyle/>
                    <a:p>
                      <a:r>
                        <a:rPr lang="en-US">
                          <a:effectLst/>
                        </a:rPr>
                        <a:t>100 MHz</a:t>
                      </a:r>
                      <a:endParaRPr lang="en-US">
                        <a:solidFill>
                          <a:schemeClr val="bg1"/>
                        </a:solidFill>
                        <a:effectLst/>
                      </a:endParaRPr>
                    </a:p>
                  </a:txBody>
                  <a:tcPr anchor="ctr"/>
                </a:tc>
                <a:tc>
                  <a:txBody>
                    <a:bodyPr/>
                    <a:lstStyle/>
                    <a:p>
                      <a:r>
                        <a:rPr lang="en-US" dirty="0">
                          <a:effectLst/>
                        </a:rPr>
                        <a:t>100 MHz</a:t>
                      </a:r>
                      <a:endParaRPr lang="en-US" dirty="0">
                        <a:solidFill>
                          <a:schemeClr val="bg1"/>
                        </a:solidFill>
                        <a:effectLst/>
                      </a:endParaRPr>
                    </a:p>
                  </a:txBody>
                  <a:tcPr anchor="ctr"/>
                </a:tc>
                <a:tc>
                  <a:txBody>
                    <a:bodyPr/>
                    <a:lstStyle/>
                    <a:p>
                      <a:r>
                        <a:rPr lang="en-US">
                          <a:effectLst/>
                        </a:rPr>
                        <a:t>200 MHz</a:t>
                      </a:r>
                      <a:endParaRPr lang="en-US">
                        <a:solidFill>
                          <a:schemeClr val="bg1"/>
                        </a:solidFill>
                        <a:effectLst/>
                      </a:endParaRPr>
                    </a:p>
                  </a:txBody>
                  <a:tcPr anchor="ctr"/>
                </a:tc>
                <a:tc>
                  <a:txBody>
                    <a:bodyPr/>
                    <a:lstStyle/>
                    <a:p>
                      <a:r>
                        <a:rPr lang="en-US">
                          <a:effectLst/>
                        </a:rPr>
                        <a:t>PC-1600</a:t>
                      </a:r>
                      <a:endParaRPr lang="en-US">
                        <a:solidFill>
                          <a:schemeClr val="bg1"/>
                        </a:solidFill>
                        <a:effectLst/>
                      </a:endParaRPr>
                    </a:p>
                  </a:txBody>
                  <a:tcPr anchor="ctr"/>
                </a:tc>
                <a:tc>
                  <a:txBody>
                    <a:bodyPr/>
                    <a:lstStyle/>
                    <a:p>
                      <a:r>
                        <a:rPr lang="en-US">
                          <a:effectLst/>
                        </a:rPr>
                        <a:t>1,6 GB/s</a:t>
                      </a:r>
                      <a:endParaRPr lang="en-US">
                        <a:solidFill>
                          <a:schemeClr val="bg1"/>
                        </a:solidFill>
                        <a:effectLst/>
                      </a:endParaRPr>
                    </a:p>
                  </a:txBody>
                  <a:tcPr anchor="ctr"/>
                </a:tc>
                <a:extLst>
                  <a:ext uri="{0D108BD9-81ED-4DB2-BD59-A6C34878D82A}">
                    <a16:rowId xmlns:a16="http://schemas.microsoft.com/office/drawing/2014/main" val="4187956892"/>
                  </a:ext>
                </a:extLst>
              </a:tr>
              <a:tr h="1210599">
                <a:tc>
                  <a:txBody>
                    <a:bodyPr/>
                    <a:lstStyle/>
                    <a:p>
                      <a:r>
                        <a:rPr lang="en-US">
                          <a:effectLst/>
                        </a:rPr>
                        <a:t>DDR-266</a:t>
                      </a:r>
                      <a:endParaRPr lang="en-US">
                        <a:solidFill>
                          <a:schemeClr val="bg1"/>
                        </a:solidFill>
                        <a:effectLst/>
                      </a:endParaRPr>
                    </a:p>
                  </a:txBody>
                  <a:tcPr anchor="ctr"/>
                </a:tc>
                <a:tc>
                  <a:txBody>
                    <a:bodyPr/>
                    <a:lstStyle/>
                    <a:p>
                      <a:r>
                        <a:rPr lang="en-US">
                          <a:effectLst/>
                        </a:rPr>
                        <a:t>133 MHz</a:t>
                      </a:r>
                      <a:endParaRPr lang="en-US">
                        <a:solidFill>
                          <a:schemeClr val="bg1"/>
                        </a:solidFill>
                        <a:effectLst/>
                      </a:endParaRPr>
                    </a:p>
                  </a:txBody>
                  <a:tcPr anchor="ctr"/>
                </a:tc>
                <a:tc>
                  <a:txBody>
                    <a:bodyPr/>
                    <a:lstStyle/>
                    <a:p>
                      <a:r>
                        <a:rPr lang="en-US" dirty="0">
                          <a:effectLst/>
                        </a:rPr>
                        <a:t>133 MHz</a:t>
                      </a:r>
                      <a:endParaRPr lang="en-US" dirty="0">
                        <a:solidFill>
                          <a:schemeClr val="bg1"/>
                        </a:solidFill>
                        <a:effectLst/>
                      </a:endParaRPr>
                    </a:p>
                  </a:txBody>
                  <a:tcPr anchor="ctr"/>
                </a:tc>
                <a:tc>
                  <a:txBody>
                    <a:bodyPr/>
                    <a:lstStyle/>
                    <a:p>
                      <a:r>
                        <a:rPr lang="en-US">
                          <a:effectLst/>
                        </a:rPr>
                        <a:t>266 MHz</a:t>
                      </a:r>
                      <a:endParaRPr lang="en-US">
                        <a:solidFill>
                          <a:schemeClr val="bg1"/>
                        </a:solidFill>
                        <a:effectLst/>
                      </a:endParaRPr>
                    </a:p>
                  </a:txBody>
                  <a:tcPr anchor="ctr"/>
                </a:tc>
                <a:tc>
                  <a:txBody>
                    <a:bodyPr/>
                    <a:lstStyle/>
                    <a:p>
                      <a:r>
                        <a:rPr lang="en-US">
                          <a:effectLst/>
                        </a:rPr>
                        <a:t>PC-2100</a:t>
                      </a:r>
                      <a:endParaRPr lang="en-US">
                        <a:solidFill>
                          <a:schemeClr val="bg1"/>
                        </a:solidFill>
                        <a:effectLst/>
                      </a:endParaRPr>
                    </a:p>
                  </a:txBody>
                  <a:tcPr anchor="ctr"/>
                </a:tc>
                <a:tc>
                  <a:txBody>
                    <a:bodyPr/>
                    <a:lstStyle/>
                    <a:p>
                      <a:r>
                        <a:rPr lang="en-US">
                          <a:effectLst/>
                        </a:rPr>
                        <a:t>2,1 GB/s</a:t>
                      </a:r>
                      <a:endParaRPr lang="en-US">
                        <a:solidFill>
                          <a:schemeClr val="bg1"/>
                        </a:solidFill>
                        <a:effectLst/>
                      </a:endParaRPr>
                    </a:p>
                  </a:txBody>
                  <a:tcPr anchor="ctr"/>
                </a:tc>
                <a:extLst>
                  <a:ext uri="{0D108BD9-81ED-4DB2-BD59-A6C34878D82A}">
                    <a16:rowId xmlns:a16="http://schemas.microsoft.com/office/drawing/2014/main" val="2341106478"/>
                  </a:ext>
                </a:extLst>
              </a:tr>
              <a:tr h="1210599">
                <a:tc>
                  <a:txBody>
                    <a:bodyPr/>
                    <a:lstStyle/>
                    <a:p>
                      <a:r>
                        <a:rPr lang="en-US">
                          <a:effectLst/>
                        </a:rPr>
                        <a:t>DDR-333</a:t>
                      </a:r>
                      <a:endParaRPr lang="en-US">
                        <a:solidFill>
                          <a:schemeClr val="bg1"/>
                        </a:solidFill>
                        <a:effectLst/>
                      </a:endParaRPr>
                    </a:p>
                  </a:txBody>
                  <a:tcPr anchor="ctr"/>
                </a:tc>
                <a:tc>
                  <a:txBody>
                    <a:bodyPr/>
                    <a:lstStyle/>
                    <a:p>
                      <a:r>
                        <a:rPr lang="en-US">
                          <a:effectLst/>
                        </a:rPr>
                        <a:t>166 MHz</a:t>
                      </a:r>
                      <a:endParaRPr lang="en-US">
                        <a:solidFill>
                          <a:schemeClr val="bg1"/>
                        </a:solidFill>
                        <a:effectLst/>
                      </a:endParaRPr>
                    </a:p>
                  </a:txBody>
                  <a:tcPr anchor="ctr"/>
                </a:tc>
                <a:tc>
                  <a:txBody>
                    <a:bodyPr/>
                    <a:lstStyle/>
                    <a:p>
                      <a:r>
                        <a:rPr lang="en-US">
                          <a:effectLst/>
                        </a:rPr>
                        <a:t>166 MHz</a:t>
                      </a:r>
                      <a:endParaRPr lang="en-US">
                        <a:solidFill>
                          <a:schemeClr val="bg1"/>
                        </a:solidFill>
                        <a:effectLst/>
                      </a:endParaRPr>
                    </a:p>
                  </a:txBody>
                  <a:tcPr anchor="ctr"/>
                </a:tc>
                <a:tc>
                  <a:txBody>
                    <a:bodyPr/>
                    <a:lstStyle/>
                    <a:p>
                      <a:r>
                        <a:rPr lang="en-US">
                          <a:effectLst/>
                        </a:rPr>
                        <a:t>333 MHz</a:t>
                      </a:r>
                      <a:endParaRPr lang="en-US">
                        <a:solidFill>
                          <a:schemeClr val="bg1"/>
                        </a:solidFill>
                        <a:effectLst/>
                      </a:endParaRPr>
                    </a:p>
                  </a:txBody>
                  <a:tcPr anchor="ctr"/>
                </a:tc>
                <a:tc>
                  <a:txBody>
                    <a:bodyPr/>
                    <a:lstStyle/>
                    <a:p>
                      <a:r>
                        <a:rPr lang="en-US">
                          <a:effectLst/>
                        </a:rPr>
                        <a:t>PC-2700</a:t>
                      </a:r>
                      <a:endParaRPr lang="en-US">
                        <a:solidFill>
                          <a:schemeClr val="bg1"/>
                        </a:solidFill>
                        <a:effectLst/>
                      </a:endParaRPr>
                    </a:p>
                  </a:txBody>
                  <a:tcPr anchor="ctr"/>
                </a:tc>
                <a:tc>
                  <a:txBody>
                    <a:bodyPr/>
                    <a:lstStyle/>
                    <a:p>
                      <a:r>
                        <a:rPr lang="en-US">
                          <a:effectLst/>
                        </a:rPr>
                        <a:t>2,7 GB/s</a:t>
                      </a:r>
                      <a:endParaRPr lang="en-US">
                        <a:solidFill>
                          <a:schemeClr val="bg1"/>
                        </a:solidFill>
                        <a:effectLst/>
                      </a:endParaRPr>
                    </a:p>
                  </a:txBody>
                  <a:tcPr anchor="ctr"/>
                </a:tc>
                <a:extLst>
                  <a:ext uri="{0D108BD9-81ED-4DB2-BD59-A6C34878D82A}">
                    <a16:rowId xmlns:a16="http://schemas.microsoft.com/office/drawing/2014/main" val="1619829594"/>
                  </a:ext>
                </a:extLst>
              </a:tr>
              <a:tr h="1210599">
                <a:tc>
                  <a:txBody>
                    <a:bodyPr/>
                    <a:lstStyle/>
                    <a:p>
                      <a:r>
                        <a:rPr lang="en-US">
                          <a:effectLst/>
                        </a:rPr>
                        <a:t>DDR-400</a:t>
                      </a:r>
                      <a:endParaRPr lang="en-US">
                        <a:solidFill>
                          <a:schemeClr val="bg1"/>
                        </a:solidFill>
                        <a:effectLst/>
                      </a:endParaRPr>
                    </a:p>
                  </a:txBody>
                  <a:tcPr anchor="ctr"/>
                </a:tc>
                <a:tc>
                  <a:txBody>
                    <a:bodyPr/>
                    <a:lstStyle/>
                    <a:p>
                      <a:r>
                        <a:rPr lang="en-US">
                          <a:effectLst/>
                        </a:rPr>
                        <a:t>200 MHz</a:t>
                      </a:r>
                      <a:endParaRPr lang="en-US">
                        <a:solidFill>
                          <a:schemeClr val="bg1"/>
                        </a:solidFill>
                        <a:effectLst/>
                      </a:endParaRPr>
                    </a:p>
                  </a:txBody>
                  <a:tcPr anchor="ctr"/>
                </a:tc>
                <a:tc>
                  <a:txBody>
                    <a:bodyPr/>
                    <a:lstStyle/>
                    <a:p>
                      <a:r>
                        <a:rPr lang="en-US">
                          <a:effectLst/>
                        </a:rPr>
                        <a:t>200 MHz</a:t>
                      </a:r>
                      <a:endParaRPr lang="en-US">
                        <a:solidFill>
                          <a:schemeClr val="bg1"/>
                        </a:solidFill>
                        <a:effectLst/>
                      </a:endParaRPr>
                    </a:p>
                  </a:txBody>
                  <a:tcPr anchor="ctr"/>
                </a:tc>
                <a:tc>
                  <a:txBody>
                    <a:bodyPr/>
                    <a:lstStyle/>
                    <a:p>
                      <a:r>
                        <a:rPr lang="en-US">
                          <a:effectLst/>
                        </a:rPr>
                        <a:t>400 MHz</a:t>
                      </a:r>
                      <a:endParaRPr lang="en-US">
                        <a:solidFill>
                          <a:schemeClr val="bg1"/>
                        </a:solidFill>
                        <a:effectLst/>
                      </a:endParaRPr>
                    </a:p>
                  </a:txBody>
                  <a:tcPr anchor="ctr"/>
                </a:tc>
                <a:tc>
                  <a:txBody>
                    <a:bodyPr/>
                    <a:lstStyle/>
                    <a:p>
                      <a:r>
                        <a:rPr lang="en-US">
                          <a:effectLst/>
                        </a:rPr>
                        <a:t>PC-3200</a:t>
                      </a:r>
                      <a:endParaRPr lang="en-US">
                        <a:solidFill>
                          <a:schemeClr val="bg1"/>
                        </a:solidFill>
                        <a:effectLst/>
                      </a:endParaRPr>
                    </a:p>
                  </a:txBody>
                  <a:tcPr anchor="ctr"/>
                </a:tc>
                <a:tc>
                  <a:txBody>
                    <a:bodyPr/>
                    <a:lstStyle/>
                    <a:p>
                      <a:r>
                        <a:rPr lang="en-US" dirty="0">
                          <a:effectLst/>
                        </a:rPr>
                        <a:t>3,2 GB/s</a:t>
                      </a:r>
                      <a:endParaRPr lang="en-US" dirty="0">
                        <a:solidFill>
                          <a:schemeClr val="bg1"/>
                        </a:solidFill>
                        <a:effectLst/>
                      </a:endParaRPr>
                    </a:p>
                  </a:txBody>
                  <a:tcPr anchor="ctr"/>
                </a:tc>
                <a:extLst>
                  <a:ext uri="{0D108BD9-81ED-4DB2-BD59-A6C34878D82A}">
                    <a16:rowId xmlns:a16="http://schemas.microsoft.com/office/drawing/2014/main" val="3679743083"/>
                  </a:ext>
                </a:extLst>
              </a:tr>
            </a:tbl>
          </a:graphicData>
        </a:graphic>
      </p:graphicFrame>
      <p:sp>
        <p:nvSpPr>
          <p:cNvPr id="3" name="CuadroTexto 2">
            <a:extLst>
              <a:ext uri="{FF2B5EF4-FFF2-40B4-BE49-F238E27FC236}">
                <a16:creationId xmlns:a16="http://schemas.microsoft.com/office/drawing/2014/main" id="{09DC5A3E-AF77-454C-BAA8-6255B428BE8A}"/>
              </a:ext>
            </a:extLst>
          </p:cNvPr>
          <p:cNvSpPr txBox="1"/>
          <p:nvPr/>
        </p:nvSpPr>
        <p:spPr>
          <a:xfrm>
            <a:off x="1761260" y="1434563"/>
            <a:ext cx="7936922" cy="1015663"/>
          </a:xfrm>
          <a:prstGeom prst="rect">
            <a:avLst/>
          </a:prstGeom>
          <a:noFill/>
        </p:spPr>
        <p:txBody>
          <a:bodyPr wrap="square" rtlCol="0">
            <a:spAutoFit/>
          </a:bodyPr>
          <a:lstStyle/>
          <a:p>
            <a:r>
              <a:rPr lang="es-CL" sz="6000" dirty="0"/>
              <a:t>DDR Tabla Estándar </a:t>
            </a:r>
            <a:endParaRPr lang="en-US" sz="6000" dirty="0"/>
          </a:p>
        </p:txBody>
      </p:sp>
      <p:sp>
        <p:nvSpPr>
          <p:cNvPr id="4" name="CuadroTexto 3">
            <a:extLst>
              <a:ext uri="{FF2B5EF4-FFF2-40B4-BE49-F238E27FC236}">
                <a16:creationId xmlns:a16="http://schemas.microsoft.com/office/drawing/2014/main" id="{6E57E70C-3B09-4C83-982B-467E3C6C23B2}"/>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164162603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Recorte de pantalla">
            <a:extLst>
              <a:ext uri="{FF2B5EF4-FFF2-40B4-BE49-F238E27FC236}">
                <a16:creationId xmlns:a16="http://schemas.microsoft.com/office/drawing/2014/main" id="{7D83C76A-118E-4D19-B2A0-394920F0A3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6465" y="3427724"/>
            <a:ext cx="21051070" cy="5120530"/>
          </a:xfrm>
          <a:prstGeom prst="rect">
            <a:avLst/>
          </a:prstGeom>
        </p:spPr>
      </p:pic>
      <p:sp>
        <p:nvSpPr>
          <p:cNvPr id="4" name="CuadroTexto 3">
            <a:extLst>
              <a:ext uri="{FF2B5EF4-FFF2-40B4-BE49-F238E27FC236}">
                <a16:creationId xmlns:a16="http://schemas.microsoft.com/office/drawing/2014/main" id="{B7497130-4486-4553-9580-3DDE2376AE0A}"/>
              </a:ext>
            </a:extLst>
          </p:cNvPr>
          <p:cNvSpPr txBox="1"/>
          <p:nvPr/>
        </p:nvSpPr>
        <p:spPr>
          <a:xfrm>
            <a:off x="1884218" y="1688813"/>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Memoria DDR</a:t>
            </a:r>
          </a:p>
        </p:txBody>
      </p:sp>
      <p:sp>
        <p:nvSpPr>
          <p:cNvPr id="5" name="Proceso 5">
            <a:extLst>
              <a:ext uri="{FF2B5EF4-FFF2-40B4-BE49-F238E27FC236}">
                <a16:creationId xmlns:a16="http://schemas.microsoft.com/office/drawing/2014/main" id="{DE2D0996-F586-4F47-AA0A-B3F40C59A759}"/>
              </a:ext>
            </a:extLst>
          </p:cNvPr>
          <p:cNvSpPr/>
          <p:nvPr/>
        </p:nvSpPr>
        <p:spPr>
          <a:xfrm>
            <a:off x="969818" y="2923995"/>
            <a:ext cx="10363200" cy="6857314"/>
          </a:xfrm>
          <a:prstGeom prst="flowChartProcess">
            <a:avLst/>
          </a:prstGeom>
          <a:noFill/>
          <a:ln w="76200">
            <a:solidFill>
              <a:srgbClr val="E30513"/>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CuadroTexto 5">
            <a:extLst>
              <a:ext uri="{FF2B5EF4-FFF2-40B4-BE49-F238E27FC236}">
                <a16:creationId xmlns:a16="http://schemas.microsoft.com/office/drawing/2014/main" id="{E5882636-DB50-4466-8B06-562F5B3A1E95}"/>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13758968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B78D4F36-A879-4761-BB70-820271048EA7}"/>
              </a:ext>
            </a:extLst>
          </p:cNvPr>
          <p:cNvSpPr/>
          <p:nvPr/>
        </p:nvSpPr>
        <p:spPr>
          <a:xfrm>
            <a:off x="891668" y="1530165"/>
            <a:ext cx="20278077" cy="3724096"/>
          </a:xfrm>
          <a:prstGeom prst="rect">
            <a:avLst/>
          </a:prstGeom>
        </p:spPr>
        <p:txBody>
          <a:bodyPr wrap="square">
            <a:spAutoFit/>
          </a:bodyPr>
          <a:lstStyle/>
          <a:p>
            <a:pPr algn="just"/>
            <a:r>
              <a:rPr lang="es-ES" sz="6000" dirty="0"/>
              <a:t>Memoria DDR2</a:t>
            </a:r>
          </a:p>
          <a:p>
            <a:pPr algn="just"/>
            <a:r>
              <a:rPr lang="es-ES" sz="4400" dirty="0"/>
              <a:t>La evolución natural de la memoria DDR. Se diferencia de las anteriores por que posee 240 contactos y la velocidad de trabajo va desde 400 hasta 800 MHz. </a:t>
            </a:r>
          </a:p>
          <a:p>
            <a:pPr algn="just"/>
            <a:endParaRPr lang="es-ES" sz="4400" dirty="0"/>
          </a:p>
          <a:p>
            <a:pPr algn="just"/>
            <a:r>
              <a:rPr lang="es-ES" sz="4400" dirty="0"/>
              <a:t>Por demás está decir se comercializan en pares de 2GB cada una.</a:t>
            </a:r>
          </a:p>
        </p:txBody>
      </p:sp>
      <p:pic>
        <p:nvPicPr>
          <p:cNvPr id="4" name="Imagen 3">
            <a:extLst>
              <a:ext uri="{FF2B5EF4-FFF2-40B4-BE49-F238E27FC236}">
                <a16:creationId xmlns:a16="http://schemas.microsoft.com/office/drawing/2014/main" id="{6454F107-5408-40B6-B603-894220EB2655}"/>
              </a:ext>
            </a:extLst>
          </p:cNvPr>
          <p:cNvPicPr>
            <a:picLocks noChangeAspect="1"/>
          </p:cNvPicPr>
          <p:nvPr/>
        </p:nvPicPr>
        <p:blipFill>
          <a:blip r:embed="rId3"/>
          <a:stretch>
            <a:fillRect/>
          </a:stretch>
        </p:blipFill>
        <p:spPr>
          <a:xfrm>
            <a:off x="1456025" y="6190851"/>
            <a:ext cx="20278077" cy="4541777"/>
          </a:xfrm>
          <a:prstGeom prst="rect">
            <a:avLst/>
          </a:prstGeom>
        </p:spPr>
      </p:pic>
      <p:sp>
        <p:nvSpPr>
          <p:cNvPr id="5" name="CuadroTexto 4">
            <a:extLst>
              <a:ext uri="{FF2B5EF4-FFF2-40B4-BE49-F238E27FC236}">
                <a16:creationId xmlns:a16="http://schemas.microsoft.com/office/drawing/2014/main" id="{C043E9B9-05FD-41A0-A3B8-9F38A630B291}"/>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2318379819"/>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95AB6832-FD56-4E98-A6B6-95FDB2679C21}"/>
              </a:ext>
            </a:extLst>
          </p:cNvPr>
          <p:cNvPicPr>
            <a:picLocks noChangeAspect="1"/>
          </p:cNvPicPr>
          <p:nvPr/>
        </p:nvPicPr>
        <p:blipFill>
          <a:blip r:embed="rId3"/>
          <a:stretch>
            <a:fillRect/>
          </a:stretch>
        </p:blipFill>
        <p:spPr>
          <a:xfrm>
            <a:off x="2549235" y="2314726"/>
            <a:ext cx="18454255" cy="9780399"/>
          </a:xfrm>
          <a:prstGeom prst="rect">
            <a:avLst/>
          </a:prstGeom>
        </p:spPr>
      </p:pic>
      <p:sp>
        <p:nvSpPr>
          <p:cNvPr id="4" name="CuadroTexto 3">
            <a:extLst>
              <a:ext uri="{FF2B5EF4-FFF2-40B4-BE49-F238E27FC236}">
                <a16:creationId xmlns:a16="http://schemas.microsoft.com/office/drawing/2014/main" id="{C2214409-0C3D-4FE5-A88B-A4118D45B451}"/>
              </a:ext>
            </a:extLst>
          </p:cNvPr>
          <p:cNvSpPr txBox="1"/>
          <p:nvPr/>
        </p:nvSpPr>
        <p:spPr>
          <a:xfrm>
            <a:off x="1967346" y="1299063"/>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Memoria DDR 2</a:t>
            </a:r>
          </a:p>
        </p:txBody>
      </p:sp>
    </p:spTree>
    <p:extLst>
      <p:ext uri="{BB962C8B-B14F-4D97-AF65-F5344CB8AC3E}">
        <p14:creationId xmlns:p14="http://schemas.microsoft.com/office/powerpoint/2010/main" val="366496458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a:extLst>
              <a:ext uri="{FF2B5EF4-FFF2-40B4-BE49-F238E27FC236}">
                <a16:creationId xmlns:a16="http://schemas.microsoft.com/office/drawing/2014/main" id="{AE8F12FB-7DD3-4266-969D-459AE508B451}"/>
              </a:ext>
            </a:extLst>
          </p:cNvPr>
          <p:cNvGraphicFramePr>
            <a:graphicFrameLocks noGrp="1"/>
          </p:cNvGraphicFramePr>
          <p:nvPr>
            <p:extLst>
              <p:ext uri="{D42A27DB-BD31-4B8C-83A1-F6EECF244321}">
                <p14:modId xmlns:p14="http://schemas.microsoft.com/office/powerpoint/2010/main" val="1382183145"/>
              </p:ext>
            </p:extLst>
          </p:nvPr>
        </p:nvGraphicFramePr>
        <p:xfrm>
          <a:off x="554182" y="2613589"/>
          <a:ext cx="22998544" cy="8747136"/>
        </p:xfrm>
        <a:graphic>
          <a:graphicData uri="http://schemas.openxmlformats.org/drawingml/2006/table">
            <a:tbl>
              <a:tblPr firstRow="1" firstCol="1">
                <a:tableStyleId>{72833802-FEF1-4C79-8D5D-14CF1EAF98D9}</a:tableStyleId>
              </a:tblPr>
              <a:tblGrid>
                <a:gridCol w="4666674">
                  <a:extLst>
                    <a:ext uri="{9D8B030D-6E8A-4147-A177-3AD203B41FA5}">
                      <a16:colId xmlns:a16="http://schemas.microsoft.com/office/drawing/2014/main" val="2771505757"/>
                    </a:ext>
                  </a:extLst>
                </a:gridCol>
                <a:gridCol w="3872346">
                  <a:extLst>
                    <a:ext uri="{9D8B030D-6E8A-4147-A177-3AD203B41FA5}">
                      <a16:colId xmlns:a16="http://schemas.microsoft.com/office/drawing/2014/main" val="1347215806"/>
                    </a:ext>
                  </a:extLst>
                </a:gridCol>
                <a:gridCol w="3614881">
                  <a:extLst>
                    <a:ext uri="{9D8B030D-6E8A-4147-A177-3AD203B41FA5}">
                      <a16:colId xmlns:a16="http://schemas.microsoft.com/office/drawing/2014/main" val="3077316438"/>
                    </a:ext>
                  </a:extLst>
                </a:gridCol>
                <a:gridCol w="3614881">
                  <a:extLst>
                    <a:ext uri="{9D8B030D-6E8A-4147-A177-3AD203B41FA5}">
                      <a16:colId xmlns:a16="http://schemas.microsoft.com/office/drawing/2014/main" val="3806444103"/>
                    </a:ext>
                  </a:extLst>
                </a:gridCol>
                <a:gridCol w="3614881">
                  <a:extLst>
                    <a:ext uri="{9D8B030D-6E8A-4147-A177-3AD203B41FA5}">
                      <a16:colId xmlns:a16="http://schemas.microsoft.com/office/drawing/2014/main" val="1099864163"/>
                    </a:ext>
                  </a:extLst>
                </a:gridCol>
                <a:gridCol w="3614881">
                  <a:extLst>
                    <a:ext uri="{9D8B030D-6E8A-4147-A177-3AD203B41FA5}">
                      <a16:colId xmlns:a16="http://schemas.microsoft.com/office/drawing/2014/main" val="1965150034"/>
                    </a:ext>
                  </a:extLst>
                </a:gridCol>
              </a:tblGrid>
              <a:tr h="1867366">
                <a:tc>
                  <a:txBody>
                    <a:bodyPr/>
                    <a:lstStyle/>
                    <a:p>
                      <a:pPr algn="ctr"/>
                      <a:r>
                        <a:rPr lang="en-US" sz="3200">
                          <a:effectLst/>
                        </a:rPr>
                        <a:t>Nombre estándar</a:t>
                      </a:r>
                      <a:endParaRPr lang="en-US" sz="3200">
                        <a:solidFill>
                          <a:schemeClr val="bg1"/>
                        </a:solidFill>
                        <a:effectLst/>
                      </a:endParaRPr>
                    </a:p>
                  </a:txBody>
                  <a:tcPr marL="50854" marR="50854" marT="25427" marB="25427" anchor="ctr"/>
                </a:tc>
                <a:tc>
                  <a:txBody>
                    <a:bodyPr/>
                    <a:lstStyle/>
                    <a:p>
                      <a:pPr algn="ctr"/>
                      <a:r>
                        <a:rPr lang="en-US" sz="3200">
                          <a:effectLst/>
                        </a:rPr>
                        <a:t>Frecuencia de reloj</a:t>
                      </a:r>
                      <a:endParaRPr lang="en-US" sz="3200">
                        <a:solidFill>
                          <a:schemeClr val="bg1"/>
                        </a:solidFill>
                        <a:effectLst/>
                      </a:endParaRPr>
                    </a:p>
                  </a:txBody>
                  <a:tcPr marL="50854" marR="50854" marT="25427" marB="25427" anchor="ctr"/>
                </a:tc>
                <a:tc>
                  <a:txBody>
                    <a:bodyPr/>
                    <a:lstStyle/>
                    <a:p>
                      <a:pPr algn="ctr"/>
                      <a:r>
                        <a:rPr lang="en-US" sz="3200">
                          <a:effectLst/>
                        </a:rPr>
                        <a:t>Frecuencia de bus</a:t>
                      </a:r>
                      <a:endParaRPr lang="en-US" sz="3200">
                        <a:solidFill>
                          <a:schemeClr val="bg1"/>
                        </a:solidFill>
                        <a:effectLst/>
                      </a:endParaRPr>
                    </a:p>
                  </a:txBody>
                  <a:tcPr marL="50854" marR="50854" marT="25427" marB="25427" anchor="ctr"/>
                </a:tc>
                <a:tc>
                  <a:txBody>
                    <a:bodyPr/>
                    <a:lstStyle/>
                    <a:p>
                      <a:pPr algn="ctr"/>
                      <a:r>
                        <a:rPr lang="en-US" sz="3200">
                          <a:effectLst/>
                        </a:rPr>
                        <a:t>Velocidad de trasferencia</a:t>
                      </a:r>
                      <a:endParaRPr lang="en-US" sz="3200">
                        <a:solidFill>
                          <a:schemeClr val="bg1"/>
                        </a:solidFill>
                        <a:effectLst/>
                      </a:endParaRPr>
                    </a:p>
                  </a:txBody>
                  <a:tcPr marL="50854" marR="50854" marT="25427" marB="25427" anchor="ctr"/>
                </a:tc>
                <a:tc>
                  <a:txBody>
                    <a:bodyPr/>
                    <a:lstStyle/>
                    <a:p>
                      <a:pPr algn="ctr"/>
                      <a:r>
                        <a:rPr lang="en-US" sz="3200">
                          <a:effectLst/>
                        </a:rPr>
                        <a:t>Nombre del módulo</a:t>
                      </a:r>
                      <a:endParaRPr lang="en-US" sz="3200">
                        <a:solidFill>
                          <a:schemeClr val="bg1"/>
                        </a:solidFill>
                        <a:effectLst/>
                      </a:endParaRPr>
                    </a:p>
                  </a:txBody>
                  <a:tcPr marL="50854" marR="50854" marT="25427" marB="25427" anchor="ctr"/>
                </a:tc>
                <a:tc>
                  <a:txBody>
                    <a:bodyPr/>
                    <a:lstStyle/>
                    <a:p>
                      <a:pPr algn="ctr"/>
                      <a:r>
                        <a:rPr lang="en-US" sz="3200" dirty="0">
                          <a:effectLst/>
                        </a:rPr>
                        <a:t>Capacidad de transferencia</a:t>
                      </a:r>
                      <a:endParaRPr lang="en-US" sz="3200" dirty="0">
                        <a:solidFill>
                          <a:schemeClr val="bg1"/>
                        </a:solidFill>
                        <a:effectLst/>
                      </a:endParaRPr>
                    </a:p>
                  </a:txBody>
                  <a:tcPr marL="50854" marR="50854" marT="25427" marB="25427" anchor="ctr"/>
                </a:tc>
                <a:extLst>
                  <a:ext uri="{0D108BD9-81ED-4DB2-BD59-A6C34878D82A}">
                    <a16:rowId xmlns:a16="http://schemas.microsoft.com/office/drawing/2014/main" val="1612739763"/>
                  </a:ext>
                </a:extLst>
              </a:tr>
              <a:tr h="687977">
                <a:tc>
                  <a:txBody>
                    <a:bodyPr/>
                    <a:lstStyle/>
                    <a:p>
                      <a:r>
                        <a:rPr lang="en-US" sz="3200" dirty="0">
                          <a:effectLst/>
                        </a:rPr>
                        <a:t>DDR2-333</a:t>
                      </a:r>
                      <a:endParaRPr lang="en-US" sz="3200" dirty="0">
                        <a:solidFill>
                          <a:schemeClr val="bg1"/>
                        </a:solidFill>
                        <a:effectLst/>
                      </a:endParaRPr>
                    </a:p>
                  </a:txBody>
                  <a:tcPr marL="50854" marR="50854" marT="25427" marB="25427" anchor="ctr"/>
                </a:tc>
                <a:tc>
                  <a:txBody>
                    <a:bodyPr/>
                    <a:lstStyle/>
                    <a:p>
                      <a:r>
                        <a:rPr lang="en-US" sz="3200" dirty="0">
                          <a:effectLst/>
                        </a:rPr>
                        <a:t>100 MHz</a:t>
                      </a:r>
                      <a:endParaRPr lang="en-US" sz="3200" dirty="0">
                        <a:solidFill>
                          <a:schemeClr val="bg1"/>
                        </a:solidFill>
                        <a:effectLst/>
                      </a:endParaRPr>
                    </a:p>
                  </a:txBody>
                  <a:tcPr marL="50854" marR="50854" marT="25427" marB="25427" anchor="ctr"/>
                </a:tc>
                <a:tc>
                  <a:txBody>
                    <a:bodyPr/>
                    <a:lstStyle/>
                    <a:p>
                      <a:r>
                        <a:rPr lang="en-US" sz="3200">
                          <a:effectLst/>
                        </a:rPr>
                        <a:t>166 MHz</a:t>
                      </a:r>
                      <a:endParaRPr lang="en-US" sz="3200">
                        <a:solidFill>
                          <a:schemeClr val="bg1"/>
                        </a:solidFill>
                        <a:effectLst/>
                      </a:endParaRPr>
                    </a:p>
                  </a:txBody>
                  <a:tcPr marL="50854" marR="50854" marT="25427" marB="25427" anchor="ctr"/>
                </a:tc>
                <a:tc>
                  <a:txBody>
                    <a:bodyPr/>
                    <a:lstStyle/>
                    <a:p>
                      <a:r>
                        <a:rPr lang="en-US" sz="3200" dirty="0">
                          <a:effectLst/>
                        </a:rPr>
                        <a:t>333 MHz</a:t>
                      </a:r>
                      <a:endParaRPr lang="en-US" sz="3200" dirty="0">
                        <a:solidFill>
                          <a:schemeClr val="bg1"/>
                        </a:solidFill>
                        <a:effectLst/>
                      </a:endParaRPr>
                    </a:p>
                  </a:txBody>
                  <a:tcPr marL="50854" marR="50854" marT="25427" marB="25427" anchor="ctr"/>
                </a:tc>
                <a:tc>
                  <a:txBody>
                    <a:bodyPr/>
                    <a:lstStyle/>
                    <a:p>
                      <a:r>
                        <a:rPr lang="en-US" sz="3200">
                          <a:effectLst/>
                        </a:rPr>
                        <a:t>PC2-2600</a:t>
                      </a:r>
                      <a:endParaRPr lang="en-US" sz="3200">
                        <a:solidFill>
                          <a:schemeClr val="bg1"/>
                        </a:solidFill>
                        <a:effectLst/>
                      </a:endParaRPr>
                    </a:p>
                  </a:txBody>
                  <a:tcPr marL="50854" marR="50854" marT="25427" marB="25427" anchor="ctr"/>
                </a:tc>
                <a:tc>
                  <a:txBody>
                    <a:bodyPr/>
                    <a:lstStyle/>
                    <a:p>
                      <a:r>
                        <a:rPr lang="en-US" sz="3200" dirty="0">
                          <a:effectLst/>
                        </a:rPr>
                        <a:t>2,6 GB/s</a:t>
                      </a:r>
                      <a:endParaRPr lang="en-US" sz="3200" dirty="0">
                        <a:solidFill>
                          <a:schemeClr val="bg1"/>
                        </a:solidFill>
                        <a:effectLst/>
                      </a:endParaRPr>
                    </a:p>
                  </a:txBody>
                  <a:tcPr marL="50854" marR="50854" marT="25427" marB="25427" anchor="ctr"/>
                </a:tc>
                <a:extLst>
                  <a:ext uri="{0D108BD9-81ED-4DB2-BD59-A6C34878D82A}">
                    <a16:rowId xmlns:a16="http://schemas.microsoft.com/office/drawing/2014/main" val="3915959056"/>
                  </a:ext>
                </a:extLst>
              </a:tr>
              <a:tr h="687977">
                <a:tc>
                  <a:txBody>
                    <a:bodyPr/>
                    <a:lstStyle/>
                    <a:p>
                      <a:r>
                        <a:rPr lang="en-US" sz="3200">
                          <a:effectLst/>
                        </a:rPr>
                        <a:t>DDR2-400</a:t>
                      </a:r>
                      <a:endParaRPr lang="en-US" sz="3200">
                        <a:solidFill>
                          <a:schemeClr val="bg1"/>
                        </a:solidFill>
                        <a:effectLst/>
                      </a:endParaRPr>
                    </a:p>
                  </a:txBody>
                  <a:tcPr marL="50854" marR="50854" marT="25427" marB="25427" anchor="ctr"/>
                </a:tc>
                <a:tc>
                  <a:txBody>
                    <a:bodyPr/>
                    <a:lstStyle/>
                    <a:p>
                      <a:r>
                        <a:rPr lang="en-US" sz="3200">
                          <a:effectLst/>
                        </a:rPr>
                        <a:t>100 MHz</a:t>
                      </a:r>
                      <a:endParaRPr lang="en-US" sz="3200">
                        <a:solidFill>
                          <a:schemeClr val="bg1"/>
                        </a:solidFill>
                        <a:effectLst/>
                      </a:endParaRPr>
                    </a:p>
                  </a:txBody>
                  <a:tcPr marL="50854" marR="50854" marT="25427" marB="25427" anchor="ctr"/>
                </a:tc>
                <a:tc>
                  <a:txBody>
                    <a:bodyPr/>
                    <a:lstStyle/>
                    <a:p>
                      <a:r>
                        <a:rPr lang="en-US" sz="3200">
                          <a:effectLst/>
                        </a:rPr>
                        <a:t>200 MHz</a:t>
                      </a:r>
                      <a:endParaRPr lang="en-US" sz="3200">
                        <a:solidFill>
                          <a:schemeClr val="bg1"/>
                        </a:solidFill>
                        <a:effectLst/>
                      </a:endParaRPr>
                    </a:p>
                  </a:txBody>
                  <a:tcPr marL="50854" marR="50854" marT="25427" marB="25427" anchor="ctr"/>
                </a:tc>
                <a:tc>
                  <a:txBody>
                    <a:bodyPr/>
                    <a:lstStyle/>
                    <a:p>
                      <a:r>
                        <a:rPr lang="en-US" sz="3200">
                          <a:effectLst/>
                        </a:rPr>
                        <a:t>400 MHz</a:t>
                      </a:r>
                      <a:endParaRPr lang="en-US" sz="3200">
                        <a:solidFill>
                          <a:schemeClr val="bg1"/>
                        </a:solidFill>
                        <a:effectLst/>
                      </a:endParaRPr>
                    </a:p>
                  </a:txBody>
                  <a:tcPr marL="50854" marR="50854" marT="25427" marB="25427" anchor="ctr"/>
                </a:tc>
                <a:tc>
                  <a:txBody>
                    <a:bodyPr/>
                    <a:lstStyle/>
                    <a:p>
                      <a:r>
                        <a:rPr lang="en-US" sz="3200">
                          <a:effectLst/>
                        </a:rPr>
                        <a:t>PC2-3200</a:t>
                      </a:r>
                      <a:endParaRPr lang="en-US" sz="3200">
                        <a:solidFill>
                          <a:schemeClr val="bg1"/>
                        </a:solidFill>
                        <a:effectLst/>
                      </a:endParaRPr>
                    </a:p>
                  </a:txBody>
                  <a:tcPr marL="50854" marR="50854" marT="25427" marB="25427" anchor="ctr"/>
                </a:tc>
                <a:tc>
                  <a:txBody>
                    <a:bodyPr/>
                    <a:lstStyle/>
                    <a:p>
                      <a:r>
                        <a:rPr lang="en-US" sz="3200" dirty="0">
                          <a:effectLst/>
                        </a:rPr>
                        <a:t>3,2 GB/s</a:t>
                      </a:r>
                      <a:endParaRPr lang="en-US" sz="3200" dirty="0">
                        <a:solidFill>
                          <a:schemeClr val="bg1"/>
                        </a:solidFill>
                        <a:effectLst/>
                      </a:endParaRPr>
                    </a:p>
                  </a:txBody>
                  <a:tcPr marL="50854" marR="50854" marT="25427" marB="25427" anchor="ctr"/>
                </a:tc>
                <a:extLst>
                  <a:ext uri="{0D108BD9-81ED-4DB2-BD59-A6C34878D82A}">
                    <a16:rowId xmlns:a16="http://schemas.microsoft.com/office/drawing/2014/main" val="1444733107"/>
                  </a:ext>
                </a:extLst>
              </a:tr>
              <a:tr h="687977">
                <a:tc>
                  <a:txBody>
                    <a:bodyPr/>
                    <a:lstStyle/>
                    <a:p>
                      <a:r>
                        <a:rPr lang="en-US" sz="3200" dirty="0">
                          <a:effectLst/>
                        </a:rPr>
                        <a:t>DDR2-533</a:t>
                      </a:r>
                      <a:endParaRPr lang="en-US" sz="3200" dirty="0">
                        <a:solidFill>
                          <a:schemeClr val="bg1"/>
                        </a:solidFill>
                        <a:effectLst/>
                      </a:endParaRPr>
                    </a:p>
                  </a:txBody>
                  <a:tcPr marL="50854" marR="50854" marT="25427" marB="25427" anchor="ctr"/>
                </a:tc>
                <a:tc>
                  <a:txBody>
                    <a:bodyPr/>
                    <a:lstStyle/>
                    <a:p>
                      <a:r>
                        <a:rPr lang="en-US" sz="3200">
                          <a:effectLst/>
                        </a:rPr>
                        <a:t>133 MHz</a:t>
                      </a:r>
                      <a:endParaRPr lang="en-US" sz="3200">
                        <a:solidFill>
                          <a:schemeClr val="bg1"/>
                        </a:solidFill>
                        <a:effectLst/>
                      </a:endParaRPr>
                    </a:p>
                  </a:txBody>
                  <a:tcPr marL="50854" marR="50854" marT="25427" marB="25427" anchor="ctr"/>
                </a:tc>
                <a:tc>
                  <a:txBody>
                    <a:bodyPr/>
                    <a:lstStyle/>
                    <a:p>
                      <a:r>
                        <a:rPr lang="en-US" sz="3200" dirty="0">
                          <a:effectLst/>
                        </a:rPr>
                        <a:t>266 MHz</a:t>
                      </a:r>
                      <a:endParaRPr lang="en-US" sz="3200" dirty="0">
                        <a:solidFill>
                          <a:schemeClr val="bg1"/>
                        </a:solidFill>
                        <a:effectLst/>
                      </a:endParaRPr>
                    </a:p>
                  </a:txBody>
                  <a:tcPr marL="50854" marR="50854" marT="25427" marB="25427" anchor="ctr"/>
                </a:tc>
                <a:tc>
                  <a:txBody>
                    <a:bodyPr/>
                    <a:lstStyle/>
                    <a:p>
                      <a:r>
                        <a:rPr lang="en-US" sz="3200">
                          <a:effectLst/>
                        </a:rPr>
                        <a:t>533 MHz</a:t>
                      </a:r>
                      <a:endParaRPr lang="en-US" sz="3200">
                        <a:solidFill>
                          <a:schemeClr val="bg1"/>
                        </a:solidFill>
                        <a:effectLst/>
                      </a:endParaRPr>
                    </a:p>
                  </a:txBody>
                  <a:tcPr marL="50854" marR="50854" marT="25427" marB="25427" anchor="ctr"/>
                </a:tc>
                <a:tc>
                  <a:txBody>
                    <a:bodyPr/>
                    <a:lstStyle/>
                    <a:p>
                      <a:r>
                        <a:rPr lang="en-US" sz="3200">
                          <a:effectLst/>
                        </a:rPr>
                        <a:t>PC2-4200</a:t>
                      </a:r>
                      <a:endParaRPr lang="en-US" sz="3200">
                        <a:solidFill>
                          <a:schemeClr val="bg1"/>
                        </a:solidFill>
                        <a:effectLst/>
                      </a:endParaRPr>
                    </a:p>
                  </a:txBody>
                  <a:tcPr marL="50854" marR="50854" marT="25427" marB="25427" anchor="ctr"/>
                </a:tc>
                <a:tc>
                  <a:txBody>
                    <a:bodyPr/>
                    <a:lstStyle/>
                    <a:p>
                      <a:r>
                        <a:rPr lang="en-US" sz="3200">
                          <a:effectLst/>
                        </a:rPr>
                        <a:t>4,2 GB/s</a:t>
                      </a:r>
                      <a:endParaRPr lang="en-US" sz="3200">
                        <a:solidFill>
                          <a:schemeClr val="bg1"/>
                        </a:solidFill>
                        <a:effectLst/>
                      </a:endParaRPr>
                    </a:p>
                  </a:txBody>
                  <a:tcPr marL="50854" marR="50854" marT="25427" marB="25427" anchor="ctr"/>
                </a:tc>
                <a:extLst>
                  <a:ext uri="{0D108BD9-81ED-4DB2-BD59-A6C34878D82A}">
                    <a16:rowId xmlns:a16="http://schemas.microsoft.com/office/drawing/2014/main" val="3062266113"/>
                  </a:ext>
                </a:extLst>
              </a:tr>
              <a:tr h="687977">
                <a:tc>
                  <a:txBody>
                    <a:bodyPr/>
                    <a:lstStyle/>
                    <a:p>
                      <a:r>
                        <a:rPr lang="en-US" sz="3200">
                          <a:effectLst/>
                        </a:rPr>
                        <a:t>DDR2-600</a:t>
                      </a:r>
                      <a:endParaRPr lang="en-US" sz="3200">
                        <a:solidFill>
                          <a:schemeClr val="bg1"/>
                        </a:solidFill>
                        <a:effectLst/>
                      </a:endParaRPr>
                    </a:p>
                  </a:txBody>
                  <a:tcPr marL="50854" marR="50854" marT="25427" marB="25427" anchor="ctr"/>
                </a:tc>
                <a:tc>
                  <a:txBody>
                    <a:bodyPr/>
                    <a:lstStyle/>
                    <a:p>
                      <a:r>
                        <a:rPr lang="en-US" sz="3200">
                          <a:effectLst/>
                        </a:rPr>
                        <a:t>150 MHz</a:t>
                      </a:r>
                      <a:endParaRPr lang="en-US" sz="3200">
                        <a:solidFill>
                          <a:schemeClr val="bg1"/>
                        </a:solidFill>
                        <a:effectLst/>
                      </a:endParaRPr>
                    </a:p>
                  </a:txBody>
                  <a:tcPr marL="50854" marR="50854" marT="25427" marB="25427" anchor="ctr"/>
                </a:tc>
                <a:tc>
                  <a:txBody>
                    <a:bodyPr/>
                    <a:lstStyle/>
                    <a:p>
                      <a:r>
                        <a:rPr lang="en-US" sz="3200">
                          <a:effectLst/>
                        </a:rPr>
                        <a:t>300 MHz</a:t>
                      </a:r>
                      <a:endParaRPr lang="en-US" sz="3200">
                        <a:solidFill>
                          <a:schemeClr val="bg1"/>
                        </a:solidFill>
                        <a:effectLst/>
                      </a:endParaRPr>
                    </a:p>
                  </a:txBody>
                  <a:tcPr marL="50854" marR="50854" marT="25427" marB="25427" anchor="ctr"/>
                </a:tc>
                <a:tc>
                  <a:txBody>
                    <a:bodyPr/>
                    <a:lstStyle/>
                    <a:p>
                      <a:r>
                        <a:rPr lang="en-US" sz="3200">
                          <a:effectLst/>
                        </a:rPr>
                        <a:t>600 MHz</a:t>
                      </a:r>
                      <a:endParaRPr lang="en-US" sz="3200">
                        <a:solidFill>
                          <a:schemeClr val="bg1"/>
                        </a:solidFill>
                        <a:effectLst/>
                      </a:endParaRPr>
                    </a:p>
                  </a:txBody>
                  <a:tcPr marL="50854" marR="50854" marT="25427" marB="25427" anchor="ctr"/>
                </a:tc>
                <a:tc>
                  <a:txBody>
                    <a:bodyPr/>
                    <a:lstStyle/>
                    <a:p>
                      <a:r>
                        <a:rPr lang="en-US" sz="3200">
                          <a:effectLst/>
                        </a:rPr>
                        <a:t>PC2-4800</a:t>
                      </a:r>
                      <a:endParaRPr lang="en-US" sz="3200">
                        <a:solidFill>
                          <a:schemeClr val="bg1"/>
                        </a:solidFill>
                        <a:effectLst/>
                      </a:endParaRPr>
                    </a:p>
                  </a:txBody>
                  <a:tcPr marL="50854" marR="50854" marT="25427" marB="25427" anchor="ctr"/>
                </a:tc>
                <a:tc>
                  <a:txBody>
                    <a:bodyPr/>
                    <a:lstStyle/>
                    <a:p>
                      <a:r>
                        <a:rPr lang="en-US" sz="3200">
                          <a:effectLst/>
                        </a:rPr>
                        <a:t>4,8 GB/s</a:t>
                      </a:r>
                      <a:endParaRPr lang="en-US" sz="3200">
                        <a:solidFill>
                          <a:schemeClr val="bg1"/>
                        </a:solidFill>
                        <a:effectLst/>
                      </a:endParaRPr>
                    </a:p>
                  </a:txBody>
                  <a:tcPr marL="50854" marR="50854" marT="25427" marB="25427" anchor="ctr"/>
                </a:tc>
                <a:extLst>
                  <a:ext uri="{0D108BD9-81ED-4DB2-BD59-A6C34878D82A}">
                    <a16:rowId xmlns:a16="http://schemas.microsoft.com/office/drawing/2014/main" val="3672787359"/>
                  </a:ext>
                </a:extLst>
              </a:tr>
              <a:tr h="687977">
                <a:tc>
                  <a:txBody>
                    <a:bodyPr/>
                    <a:lstStyle/>
                    <a:p>
                      <a:r>
                        <a:rPr lang="en-US" sz="3200">
                          <a:effectLst/>
                        </a:rPr>
                        <a:t>DDR2-667</a:t>
                      </a:r>
                      <a:endParaRPr lang="en-US" sz="3200">
                        <a:solidFill>
                          <a:schemeClr val="bg1"/>
                        </a:solidFill>
                        <a:effectLst/>
                      </a:endParaRPr>
                    </a:p>
                  </a:txBody>
                  <a:tcPr marL="50854" marR="50854" marT="25427" marB="25427" anchor="ctr"/>
                </a:tc>
                <a:tc>
                  <a:txBody>
                    <a:bodyPr/>
                    <a:lstStyle/>
                    <a:p>
                      <a:r>
                        <a:rPr lang="en-US" sz="3200">
                          <a:effectLst/>
                        </a:rPr>
                        <a:t>166 MHz</a:t>
                      </a:r>
                      <a:endParaRPr lang="en-US" sz="3200">
                        <a:solidFill>
                          <a:schemeClr val="bg1"/>
                        </a:solidFill>
                        <a:effectLst/>
                      </a:endParaRPr>
                    </a:p>
                  </a:txBody>
                  <a:tcPr marL="50854" marR="50854" marT="25427" marB="25427" anchor="ctr"/>
                </a:tc>
                <a:tc>
                  <a:txBody>
                    <a:bodyPr/>
                    <a:lstStyle/>
                    <a:p>
                      <a:r>
                        <a:rPr lang="en-US" sz="3200">
                          <a:effectLst/>
                        </a:rPr>
                        <a:t>333 MHz</a:t>
                      </a:r>
                      <a:endParaRPr lang="en-US" sz="3200">
                        <a:solidFill>
                          <a:schemeClr val="bg1"/>
                        </a:solidFill>
                        <a:effectLst/>
                      </a:endParaRPr>
                    </a:p>
                  </a:txBody>
                  <a:tcPr marL="50854" marR="50854" marT="25427" marB="25427" anchor="ctr"/>
                </a:tc>
                <a:tc>
                  <a:txBody>
                    <a:bodyPr/>
                    <a:lstStyle/>
                    <a:p>
                      <a:r>
                        <a:rPr lang="en-US" sz="3200">
                          <a:effectLst/>
                        </a:rPr>
                        <a:t>667 MHz</a:t>
                      </a:r>
                      <a:endParaRPr lang="en-US" sz="3200">
                        <a:solidFill>
                          <a:schemeClr val="bg1"/>
                        </a:solidFill>
                        <a:effectLst/>
                      </a:endParaRPr>
                    </a:p>
                  </a:txBody>
                  <a:tcPr marL="50854" marR="50854" marT="25427" marB="25427" anchor="ctr"/>
                </a:tc>
                <a:tc>
                  <a:txBody>
                    <a:bodyPr/>
                    <a:lstStyle/>
                    <a:p>
                      <a:r>
                        <a:rPr lang="en-US" sz="3200">
                          <a:effectLst/>
                        </a:rPr>
                        <a:t>PC2-5300</a:t>
                      </a:r>
                      <a:endParaRPr lang="en-US" sz="3200">
                        <a:solidFill>
                          <a:schemeClr val="bg1"/>
                        </a:solidFill>
                        <a:effectLst/>
                      </a:endParaRPr>
                    </a:p>
                  </a:txBody>
                  <a:tcPr marL="50854" marR="50854" marT="25427" marB="25427" anchor="ctr"/>
                </a:tc>
                <a:tc>
                  <a:txBody>
                    <a:bodyPr/>
                    <a:lstStyle/>
                    <a:p>
                      <a:r>
                        <a:rPr lang="en-US" sz="3200">
                          <a:effectLst/>
                        </a:rPr>
                        <a:t>5,3 GB/s</a:t>
                      </a:r>
                      <a:endParaRPr lang="en-US" sz="3200">
                        <a:solidFill>
                          <a:schemeClr val="bg1"/>
                        </a:solidFill>
                        <a:effectLst/>
                      </a:endParaRPr>
                    </a:p>
                  </a:txBody>
                  <a:tcPr marL="50854" marR="50854" marT="25427" marB="25427" anchor="ctr"/>
                </a:tc>
                <a:extLst>
                  <a:ext uri="{0D108BD9-81ED-4DB2-BD59-A6C34878D82A}">
                    <a16:rowId xmlns:a16="http://schemas.microsoft.com/office/drawing/2014/main" val="1918782735"/>
                  </a:ext>
                </a:extLst>
              </a:tr>
              <a:tr h="687977">
                <a:tc>
                  <a:txBody>
                    <a:bodyPr/>
                    <a:lstStyle/>
                    <a:p>
                      <a:r>
                        <a:rPr lang="en-US" sz="3200">
                          <a:effectLst/>
                        </a:rPr>
                        <a:t>DDR2-800</a:t>
                      </a:r>
                      <a:endParaRPr lang="en-US" sz="3200">
                        <a:solidFill>
                          <a:schemeClr val="bg1"/>
                        </a:solidFill>
                        <a:effectLst/>
                      </a:endParaRPr>
                    </a:p>
                  </a:txBody>
                  <a:tcPr marL="50854" marR="50854" marT="25427" marB="25427" anchor="ctr"/>
                </a:tc>
                <a:tc>
                  <a:txBody>
                    <a:bodyPr/>
                    <a:lstStyle/>
                    <a:p>
                      <a:r>
                        <a:rPr lang="en-US" sz="3200">
                          <a:effectLst/>
                        </a:rPr>
                        <a:t>200 MHz</a:t>
                      </a:r>
                      <a:endParaRPr lang="en-US" sz="3200">
                        <a:solidFill>
                          <a:schemeClr val="bg1"/>
                        </a:solidFill>
                        <a:effectLst/>
                      </a:endParaRPr>
                    </a:p>
                  </a:txBody>
                  <a:tcPr marL="50854" marR="50854" marT="25427" marB="25427" anchor="ctr"/>
                </a:tc>
                <a:tc>
                  <a:txBody>
                    <a:bodyPr/>
                    <a:lstStyle/>
                    <a:p>
                      <a:r>
                        <a:rPr lang="en-US" sz="3200">
                          <a:effectLst/>
                        </a:rPr>
                        <a:t>400 MHz</a:t>
                      </a:r>
                      <a:endParaRPr lang="en-US" sz="3200">
                        <a:solidFill>
                          <a:schemeClr val="bg1"/>
                        </a:solidFill>
                        <a:effectLst/>
                      </a:endParaRPr>
                    </a:p>
                  </a:txBody>
                  <a:tcPr marL="50854" marR="50854" marT="25427" marB="25427" anchor="ctr"/>
                </a:tc>
                <a:tc>
                  <a:txBody>
                    <a:bodyPr/>
                    <a:lstStyle/>
                    <a:p>
                      <a:r>
                        <a:rPr lang="en-US" sz="3200">
                          <a:effectLst/>
                        </a:rPr>
                        <a:t>800 MHz</a:t>
                      </a:r>
                      <a:endParaRPr lang="en-US" sz="3200">
                        <a:solidFill>
                          <a:schemeClr val="bg1"/>
                        </a:solidFill>
                        <a:effectLst/>
                      </a:endParaRPr>
                    </a:p>
                  </a:txBody>
                  <a:tcPr marL="50854" marR="50854" marT="25427" marB="25427" anchor="ctr"/>
                </a:tc>
                <a:tc>
                  <a:txBody>
                    <a:bodyPr/>
                    <a:lstStyle/>
                    <a:p>
                      <a:r>
                        <a:rPr lang="en-US" sz="3200">
                          <a:effectLst/>
                        </a:rPr>
                        <a:t>PC2-6400</a:t>
                      </a:r>
                      <a:endParaRPr lang="en-US" sz="3200">
                        <a:solidFill>
                          <a:schemeClr val="bg1"/>
                        </a:solidFill>
                        <a:effectLst/>
                      </a:endParaRPr>
                    </a:p>
                  </a:txBody>
                  <a:tcPr marL="50854" marR="50854" marT="25427" marB="25427" anchor="ctr"/>
                </a:tc>
                <a:tc>
                  <a:txBody>
                    <a:bodyPr/>
                    <a:lstStyle/>
                    <a:p>
                      <a:r>
                        <a:rPr lang="en-US" sz="3200">
                          <a:effectLst/>
                        </a:rPr>
                        <a:t>6,4 GB/s</a:t>
                      </a:r>
                      <a:endParaRPr lang="en-US" sz="3200">
                        <a:solidFill>
                          <a:schemeClr val="bg1"/>
                        </a:solidFill>
                        <a:effectLst/>
                      </a:endParaRPr>
                    </a:p>
                  </a:txBody>
                  <a:tcPr marL="50854" marR="50854" marT="25427" marB="25427" anchor="ctr"/>
                </a:tc>
                <a:extLst>
                  <a:ext uri="{0D108BD9-81ED-4DB2-BD59-A6C34878D82A}">
                    <a16:rowId xmlns:a16="http://schemas.microsoft.com/office/drawing/2014/main" val="2465133174"/>
                  </a:ext>
                </a:extLst>
              </a:tr>
              <a:tr h="687977">
                <a:tc>
                  <a:txBody>
                    <a:bodyPr/>
                    <a:lstStyle/>
                    <a:p>
                      <a:r>
                        <a:rPr lang="en-US" sz="3200">
                          <a:effectLst/>
                        </a:rPr>
                        <a:t>DDR2-1000</a:t>
                      </a:r>
                      <a:endParaRPr lang="en-US" sz="3200">
                        <a:solidFill>
                          <a:schemeClr val="bg1"/>
                        </a:solidFill>
                        <a:effectLst/>
                      </a:endParaRPr>
                    </a:p>
                  </a:txBody>
                  <a:tcPr marL="50854" marR="50854" marT="25427" marB="25427" anchor="ctr"/>
                </a:tc>
                <a:tc>
                  <a:txBody>
                    <a:bodyPr/>
                    <a:lstStyle/>
                    <a:p>
                      <a:r>
                        <a:rPr lang="en-US" sz="3200">
                          <a:effectLst/>
                        </a:rPr>
                        <a:t>250 MHz</a:t>
                      </a:r>
                      <a:endParaRPr lang="en-US" sz="3200">
                        <a:solidFill>
                          <a:schemeClr val="bg1"/>
                        </a:solidFill>
                        <a:effectLst/>
                      </a:endParaRPr>
                    </a:p>
                  </a:txBody>
                  <a:tcPr marL="50854" marR="50854" marT="25427" marB="25427" anchor="ctr"/>
                </a:tc>
                <a:tc>
                  <a:txBody>
                    <a:bodyPr/>
                    <a:lstStyle/>
                    <a:p>
                      <a:r>
                        <a:rPr lang="en-US" sz="3200">
                          <a:effectLst/>
                        </a:rPr>
                        <a:t>500 MHz</a:t>
                      </a:r>
                      <a:endParaRPr lang="en-US" sz="3200">
                        <a:solidFill>
                          <a:schemeClr val="bg1"/>
                        </a:solidFill>
                        <a:effectLst/>
                      </a:endParaRPr>
                    </a:p>
                  </a:txBody>
                  <a:tcPr marL="50854" marR="50854" marT="25427" marB="25427" anchor="ctr"/>
                </a:tc>
                <a:tc>
                  <a:txBody>
                    <a:bodyPr/>
                    <a:lstStyle/>
                    <a:p>
                      <a:r>
                        <a:rPr lang="en-US" sz="3200">
                          <a:effectLst/>
                        </a:rPr>
                        <a:t>1000 MHz</a:t>
                      </a:r>
                      <a:endParaRPr lang="en-US" sz="3200">
                        <a:solidFill>
                          <a:schemeClr val="bg1"/>
                        </a:solidFill>
                        <a:effectLst/>
                      </a:endParaRPr>
                    </a:p>
                  </a:txBody>
                  <a:tcPr marL="50854" marR="50854" marT="25427" marB="25427" anchor="ctr"/>
                </a:tc>
                <a:tc>
                  <a:txBody>
                    <a:bodyPr/>
                    <a:lstStyle/>
                    <a:p>
                      <a:r>
                        <a:rPr lang="en-US" sz="3200">
                          <a:effectLst/>
                        </a:rPr>
                        <a:t>PC2-8000</a:t>
                      </a:r>
                      <a:endParaRPr lang="en-US" sz="3200">
                        <a:solidFill>
                          <a:schemeClr val="bg1"/>
                        </a:solidFill>
                        <a:effectLst/>
                      </a:endParaRPr>
                    </a:p>
                  </a:txBody>
                  <a:tcPr marL="50854" marR="50854" marT="25427" marB="25427" anchor="ctr"/>
                </a:tc>
                <a:tc>
                  <a:txBody>
                    <a:bodyPr/>
                    <a:lstStyle/>
                    <a:p>
                      <a:r>
                        <a:rPr lang="en-US" sz="3200">
                          <a:effectLst/>
                        </a:rPr>
                        <a:t>8 GB/s</a:t>
                      </a:r>
                      <a:endParaRPr lang="en-US" sz="3200">
                        <a:solidFill>
                          <a:schemeClr val="bg1"/>
                        </a:solidFill>
                        <a:effectLst/>
                      </a:endParaRPr>
                    </a:p>
                  </a:txBody>
                  <a:tcPr marL="50854" marR="50854" marT="25427" marB="25427" anchor="ctr"/>
                </a:tc>
                <a:extLst>
                  <a:ext uri="{0D108BD9-81ED-4DB2-BD59-A6C34878D82A}">
                    <a16:rowId xmlns:a16="http://schemas.microsoft.com/office/drawing/2014/main" val="1175873519"/>
                  </a:ext>
                </a:extLst>
              </a:tr>
              <a:tr h="687977">
                <a:tc>
                  <a:txBody>
                    <a:bodyPr/>
                    <a:lstStyle/>
                    <a:p>
                      <a:r>
                        <a:rPr lang="en-US" sz="3200">
                          <a:effectLst/>
                        </a:rPr>
                        <a:t>DDR2-1066</a:t>
                      </a:r>
                      <a:endParaRPr lang="en-US" sz="3200">
                        <a:solidFill>
                          <a:schemeClr val="bg1"/>
                        </a:solidFill>
                        <a:effectLst/>
                      </a:endParaRPr>
                    </a:p>
                  </a:txBody>
                  <a:tcPr marL="50854" marR="50854" marT="25427" marB="25427" anchor="ctr"/>
                </a:tc>
                <a:tc>
                  <a:txBody>
                    <a:bodyPr/>
                    <a:lstStyle/>
                    <a:p>
                      <a:r>
                        <a:rPr lang="en-US" sz="3200">
                          <a:effectLst/>
                        </a:rPr>
                        <a:t>266 MHz</a:t>
                      </a:r>
                      <a:endParaRPr lang="en-US" sz="3200">
                        <a:solidFill>
                          <a:schemeClr val="bg1"/>
                        </a:solidFill>
                        <a:effectLst/>
                      </a:endParaRPr>
                    </a:p>
                  </a:txBody>
                  <a:tcPr marL="50854" marR="50854" marT="25427" marB="25427" anchor="ctr"/>
                </a:tc>
                <a:tc>
                  <a:txBody>
                    <a:bodyPr/>
                    <a:lstStyle/>
                    <a:p>
                      <a:r>
                        <a:rPr lang="en-US" sz="3200">
                          <a:effectLst/>
                        </a:rPr>
                        <a:t>533 MHz</a:t>
                      </a:r>
                      <a:endParaRPr lang="en-US" sz="3200">
                        <a:solidFill>
                          <a:schemeClr val="bg1"/>
                        </a:solidFill>
                        <a:effectLst/>
                      </a:endParaRPr>
                    </a:p>
                  </a:txBody>
                  <a:tcPr marL="50854" marR="50854" marT="25427" marB="25427" anchor="ctr"/>
                </a:tc>
                <a:tc>
                  <a:txBody>
                    <a:bodyPr/>
                    <a:lstStyle/>
                    <a:p>
                      <a:r>
                        <a:rPr lang="en-US" sz="3200">
                          <a:effectLst/>
                        </a:rPr>
                        <a:t>1066 MHz</a:t>
                      </a:r>
                      <a:endParaRPr lang="en-US" sz="3200">
                        <a:solidFill>
                          <a:schemeClr val="bg1"/>
                        </a:solidFill>
                        <a:effectLst/>
                      </a:endParaRPr>
                    </a:p>
                  </a:txBody>
                  <a:tcPr marL="50854" marR="50854" marT="25427" marB="25427" anchor="ctr"/>
                </a:tc>
                <a:tc>
                  <a:txBody>
                    <a:bodyPr/>
                    <a:lstStyle/>
                    <a:p>
                      <a:r>
                        <a:rPr lang="en-US" sz="3200">
                          <a:effectLst/>
                        </a:rPr>
                        <a:t>PC2-8500</a:t>
                      </a:r>
                      <a:endParaRPr lang="en-US" sz="3200">
                        <a:solidFill>
                          <a:schemeClr val="bg1"/>
                        </a:solidFill>
                        <a:effectLst/>
                      </a:endParaRPr>
                    </a:p>
                  </a:txBody>
                  <a:tcPr marL="50854" marR="50854" marT="25427" marB="25427" anchor="ctr"/>
                </a:tc>
                <a:tc>
                  <a:txBody>
                    <a:bodyPr/>
                    <a:lstStyle/>
                    <a:p>
                      <a:r>
                        <a:rPr lang="en-US" sz="3200">
                          <a:effectLst/>
                        </a:rPr>
                        <a:t>8,5 GB/s</a:t>
                      </a:r>
                      <a:endParaRPr lang="en-US" sz="3200">
                        <a:solidFill>
                          <a:schemeClr val="bg1"/>
                        </a:solidFill>
                        <a:effectLst/>
                      </a:endParaRPr>
                    </a:p>
                  </a:txBody>
                  <a:tcPr marL="50854" marR="50854" marT="25427" marB="25427" anchor="ctr"/>
                </a:tc>
                <a:extLst>
                  <a:ext uri="{0D108BD9-81ED-4DB2-BD59-A6C34878D82A}">
                    <a16:rowId xmlns:a16="http://schemas.microsoft.com/office/drawing/2014/main" val="3647360222"/>
                  </a:ext>
                </a:extLst>
              </a:tr>
              <a:tr h="687977">
                <a:tc>
                  <a:txBody>
                    <a:bodyPr/>
                    <a:lstStyle/>
                    <a:p>
                      <a:r>
                        <a:rPr lang="en-US" sz="3200">
                          <a:effectLst/>
                        </a:rPr>
                        <a:t>DDR2-1150</a:t>
                      </a:r>
                      <a:endParaRPr lang="en-US" sz="3200">
                        <a:solidFill>
                          <a:schemeClr val="bg1"/>
                        </a:solidFill>
                        <a:effectLst/>
                      </a:endParaRPr>
                    </a:p>
                  </a:txBody>
                  <a:tcPr marL="50854" marR="50854" marT="25427" marB="25427" anchor="ctr"/>
                </a:tc>
                <a:tc>
                  <a:txBody>
                    <a:bodyPr/>
                    <a:lstStyle/>
                    <a:p>
                      <a:r>
                        <a:rPr lang="en-US" sz="3200">
                          <a:effectLst/>
                        </a:rPr>
                        <a:t>286 MHz</a:t>
                      </a:r>
                      <a:endParaRPr lang="en-US" sz="3200">
                        <a:solidFill>
                          <a:schemeClr val="bg1"/>
                        </a:solidFill>
                        <a:effectLst/>
                      </a:endParaRPr>
                    </a:p>
                  </a:txBody>
                  <a:tcPr marL="50854" marR="50854" marT="25427" marB="25427" anchor="ctr"/>
                </a:tc>
                <a:tc>
                  <a:txBody>
                    <a:bodyPr/>
                    <a:lstStyle/>
                    <a:p>
                      <a:r>
                        <a:rPr lang="en-US" sz="3200">
                          <a:effectLst/>
                        </a:rPr>
                        <a:t>575 MHz</a:t>
                      </a:r>
                      <a:endParaRPr lang="en-US" sz="3200">
                        <a:solidFill>
                          <a:schemeClr val="bg1"/>
                        </a:solidFill>
                        <a:effectLst/>
                      </a:endParaRPr>
                    </a:p>
                  </a:txBody>
                  <a:tcPr marL="50854" marR="50854" marT="25427" marB="25427" anchor="ctr"/>
                </a:tc>
                <a:tc>
                  <a:txBody>
                    <a:bodyPr/>
                    <a:lstStyle/>
                    <a:p>
                      <a:r>
                        <a:rPr lang="en-US" sz="3200">
                          <a:effectLst/>
                        </a:rPr>
                        <a:t>1150 MHz</a:t>
                      </a:r>
                      <a:endParaRPr lang="en-US" sz="3200">
                        <a:solidFill>
                          <a:schemeClr val="bg1"/>
                        </a:solidFill>
                        <a:effectLst/>
                      </a:endParaRPr>
                    </a:p>
                  </a:txBody>
                  <a:tcPr marL="50854" marR="50854" marT="25427" marB="25427" anchor="ctr"/>
                </a:tc>
                <a:tc>
                  <a:txBody>
                    <a:bodyPr/>
                    <a:lstStyle/>
                    <a:p>
                      <a:r>
                        <a:rPr lang="en-US" sz="3200">
                          <a:effectLst/>
                        </a:rPr>
                        <a:t>PC2-9200</a:t>
                      </a:r>
                      <a:endParaRPr lang="en-US" sz="3200">
                        <a:solidFill>
                          <a:schemeClr val="bg1"/>
                        </a:solidFill>
                        <a:effectLst/>
                      </a:endParaRPr>
                    </a:p>
                  </a:txBody>
                  <a:tcPr marL="50854" marR="50854" marT="25427" marB="25427" anchor="ctr"/>
                </a:tc>
                <a:tc>
                  <a:txBody>
                    <a:bodyPr/>
                    <a:lstStyle/>
                    <a:p>
                      <a:r>
                        <a:rPr lang="en-US" sz="3200">
                          <a:effectLst/>
                        </a:rPr>
                        <a:t>9,2 GB/s</a:t>
                      </a:r>
                      <a:endParaRPr lang="en-US" sz="3200">
                        <a:solidFill>
                          <a:schemeClr val="bg1"/>
                        </a:solidFill>
                        <a:effectLst/>
                      </a:endParaRPr>
                    </a:p>
                  </a:txBody>
                  <a:tcPr marL="50854" marR="50854" marT="25427" marB="25427" anchor="ctr"/>
                </a:tc>
                <a:extLst>
                  <a:ext uri="{0D108BD9-81ED-4DB2-BD59-A6C34878D82A}">
                    <a16:rowId xmlns:a16="http://schemas.microsoft.com/office/drawing/2014/main" val="1047278893"/>
                  </a:ext>
                </a:extLst>
              </a:tr>
              <a:tr h="687977">
                <a:tc>
                  <a:txBody>
                    <a:bodyPr/>
                    <a:lstStyle/>
                    <a:p>
                      <a:r>
                        <a:rPr lang="en-US" sz="3200">
                          <a:effectLst/>
                        </a:rPr>
                        <a:t>DDR2-1200</a:t>
                      </a:r>
                      <a:endParaRPr lang="en-US" sz="3200">
                        <a:solidFill>
                          <a:schemeClr val="bg1"/>
                        </a:solidFill>
                        <a:effectLst/>
                      </a:endParaRPr>
                    </a:p>
                  </a:txBody>
                  <a:tcPr marL="50854" marR="50854" marT="25427" marB="25427" anchor="ctr"/>
                </a:tc>
                <a:tc>
                  <a:txBody>
                    <a:bodyPr/>
                    <a:lstStyle/>
                    <a:p>
                      <a:r>
                        <a:rPr lang="en-US" sz="3200">
                          <a:effectLst/>
                        </a:rPr>
                        <a:t>300 MHz</a:t>
                      </a:r>
                      <a:endParaRPr lang="en-US" sz="3200">
                        <a:solidFill>
                          <a:schemeClr val="bg1"/>
                        </a:solidFill>
                        <a:effectLst/>
                      </a:endParaRPr>
                    </a:p>
                  </a:txBody>
                  <a:tcPr marL="50854" marR="50854" marT="25427" marB="25427" anchor="ctr"/>
                </a:tc>
                <a:tc>
                  <a:txBody>
                    <a:bodyPr/>
                    <a:lstStyle/>
                    <a:p>
                      <a:r>
                        <a:rPr lang="en-US" sz="3200">
                          <a:effectLst/>
                        </a:rPr>
                        <a:t>600 MHz</a:t>
                      </a:r>
                      <a:endParaRPr lang="en-US" sz="3200">
                        <a:solidFill>
                          <a:schemeClr val="bg1"/>
                        </a:solidFill>
                        <a:effectLst/>
                      </a:endParaRPr>
                    </a:p>
                  </a:txBody>
                  <a:tcPr marL="50854" marR="50854" marT="25427" marB="25427" anchor="ctr"/>
                </a:tc>
                <a:tc>
                  <a:txBody>
                    <a:bodyPr/>
                    <a:lstStyle/>
                    <a:p>
                      <a:r>
                        <a:rPr lang="en-US" sz="3200">
                          <a:effectLst/>
                        </a:rPr>
                        <a:t>1200 MHz</a:t>
                      </a:r>
                      <a:endParaRPr lang="en-US" sz="3200">
                        <a:solidFill>
                          <a:schemeClr val="bg1"/>
                        </a:solidFill>
                        <a:effectLst/>
                      </a:endParaRPr>
                    </a:p>
                  </a:txBody>
                  <a:tcPr marL="50854" marR="50854" marT="25427" marB="25427" anchor="ctr"/>
                </a:tc>
                <a:tc>
                  <a:txBody>
                    <a:bodyPr/>
                    <a:lstStyle/>
                    <a:p>
                      <a:r>
                        <a:rPr lang="en-US" sz="3200" dirty="0">
                          <a:effectLst/>
                        </a:rPr>
                        <a:t>PC2-9600</a:t>
                      </a:r>
                      <a:endParaRPr lang="en-US" sz="3200" dirty="0">
                        <a:solidFill>
                          <a:schemeClr val="bg1"/>
                        </a:solidFill>
                        <a:effectLst/>
                      </a:endParaRPr>
                    </a:p>
                  </a:txBody>
                  <a:tcPr marL="50854" marR="50854" marT="25427" marB="25427" anchor="ctr"/>
                </a:tc>
                <a:tc>
                  <a:txBody>
                    <a:bodyPr/>
                    <a:lstStyle/>
                    <a:p>
                      <a:r>
                        <a:rPr lang="en-US" sz="3200" dirty="0">
                          <a:effectLst/>
                        </a:rPr>
                        <a:t>9,6 GB/s</a:t>
                      </a:r>
                      <a:endParaRPr lang="en-US" sz="3200" dirty="0">
                        <a:solidFill>
                          <a:schemeClr val="bg1"/>
                        </a:solidFill>
                        <a:effectLst/>
                      </a:endParaRPr>
                    </a:p>
                  </a:txBody>
                  <a:tcPr marL="50854" marR="50854" marT="25427" marB="25427" anchor="ctr"/>
                </a:tc>
                <a:extLst>
                  <a:ext uri="{0D108BD9-81ED-4DB2-BD59-A6C34878D82A}">
                    <a16:rowId xmlns:a16="http://schemas.microsoft.com/office/drawing/2014/main" val="2235900786"/>
                  </a:ext>
                </a:extLst>
              </a:tr>
            </a:tbl>
          </a:graphicData>
        </a:graphic>
      </p:graphicFrame>
      <p:sp>
        <p:nvSpPr>
          <p:cNvPr id="3" name="CuadroTexto 2">
            <a:extLst>
              <a:ext uri="{FF2B5EF4-FFF2-40B4-BE49-F238E27FC236}">
                <a16:creationId xmlns:a16="http://schemas.microsoft.com/office/drawing/2014/main" id="{FAFEEF07-6CD8-400F-887A-1DD6441F01CD}"/>
              </a:ext>
            </a:extLst>
          </p:cNvPr>
          <p:cNvSpPr txBox="1"/>
          <p:nvPr/>
        </p:nvSpPr>
        <p:spPr>
          <a:xfrm>
            <a:off x="554182" y="1339612"/>
            <a:ext cx="8848437" cy="1015663"/>
          </a:xfrm>
          <a:prstGeom prst="rect">
            <a:avLst/>
          </a:prstGeom>
          <a:noFill/>
        </p:spPr>
        <p:txBody>
          <a:bodyPr wrap="square" rtlCol="0">
            <a:spAutoFit/>
          </a:bodyPr>
          <a:lstStyle/>
          <a:p>
            <a:r>
              <a:rPr lang="es-CL" sz="6000" dirty="0"/>
              <a:t>Tabla Estándar DDR2</a:t>
            </a:r>
            <a:endParaRPr lang="en-US" sz="6000" dirty="0"/>
          </a:p>
        </p:txBody>
      </p:sp>
      <p:sp>
        <p:nvSpPr>
          <p:cNvPr id="4" name="CuadroTexto 3">
            <a:extLst>
              <a:ext uri="{FF2B5EF4-FFF2-40B4-BE49-F238E27FC236}">
                <a16:creationId xmlns:a16="http://schemas.microsoft.com/office/drawing/2014/main" id="{B3E66A22-9B8C-4681-B32D-23318A00BD1B}"/>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89082534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https://www.overclockersclub.com/vimages/patriot_ep_pc2_9600/6.jpg">
            <a:extLst>
              <a:ext uri="{FF2B5EF4-FFF2-40B4-BE49-F238E27FC236}">
                <a16:creationId xmlns:a16="http://schemas.microsoft.com/office/drawing/2014/main" id="{65E31166-966F-4A75-BF5A-21B4640EAF3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226" t="28575" b="30079"/>
          <a:stretch/>
        </p:blipFill>
        <p:spPr bwMode="auto">
          <a:xfrm>
            <a:off x="6079814" y="1378493"/>
            <a:ext cx="11782261" cy="488352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8" descr="https://www.overclock3d.net/gfx/articles/2007/04/04102135765l.jpg">
            <a:extLst>
              <a:ext uri="{FF2B5EF4-FFF2-40B4-BE49-F238E27FC236}">
                <a16:creationId xmlns:a16="http://schemas.microsoft.com/office/drawing/2014/main" id="{72FD11F1-17DF-4D2E-857C-225F2524963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9148" r="23032" b="18099"/>
          <a:stretch/>
        </p:blipFill>
        <p:spPr bwMode="auto">
          <a:xfrm>
            <a:off x="6523160" y="6593735"/>
            <a:ext cx="11782260" cy="5743772"/>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A083895C-A867-4B11-B10F-68D9ED6B3718}"/>
              </a:ext>
            </a:extLst>
          </p:cNvPr>
          <p:cNvSpPr txBox="1"/>
          <p:nvPr/>
        </p:nvSpPr>
        <p:spPr>
          <a:xfrm>
            <a:off x="1080655" y="362830"/>
            <a:ext cx="8848437" cy="1015663"/>
          </a:xfrm>
          <a:prstGeom prst="rect">
            <a:avLst/>
          </a:prstGeom>
          <a:noFill/>
        </p:spPr>
        <p:txBody>
          <a:bodyPr wrap="square" rtlCol="0">
            <a:spAutoFit/>
          </a:bodyPr>
          <a:lstStyle/>
          <a:p>
            <a:r>
              <a:rPr lang="es-CL" sz="6000" dirty="0"/>
              <a:t>Estándar DDR2</a:t>
            </a:r>
            <a:endParaRPr lang="en-US" sz="6000" dirty="0"/>
          </a:p>
        </p:txBody>
      </p:sp>
      <p:sp>
        <p:nvSpPr>
          <p:cNvPr id="5" name="CuadroTexto 4">
            <a:extLst>
              <a:ext uri="{FF2B5EF4-FFF2-40B4-BE49-F238E27FC236}">
                <a16:creationId xmlns:a16="http://schemas.microsoft.com/office/drawing/2014/main" id="{140C42F4-A2CC-4855-B410-49C6E6D18698}"/>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50297799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660A1747-8696-4097-88CA-7C6DBF31D3C8}"/>
              </a:ext>
            </a:extLst>
          </p:cNvPr>
          <p:cNvSpPr txBox="1"/>
          <p:nvPr/>
        </p:nvSpPr>
        <p:spPr>
          <a:xfrm>
            <a:off x="3880021" y="5133537"/>
            <a:ext cx="17596022" cy="212365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endParaRPr lang="es-CL" sz="4400" dirty="0"/>
          </a:p>
          <a:p>
            <a:r>
              <a:rPr lang="es-CL" sz="4400" dirty="0"/>
              <a:t>Unidad 1 </a:t>
            </a:r>
          </a:p>
          <a:p>
            <a:r>
              <a:rPr lang="es-CL" sz="4400" dirty="0"/>
              <a:t>	Computadoras personales, portátiles y otros dispositivos móviles.</a:t>
            </a:r>
          </a:p>
        </p:txBody>
      </p:sp>
      <p:sp>
        <p:nvSpPr>
          <p:cNvPr id="4" name="CuadroTexto 3">
            <a:extLst>
              <a:ext uri="{FF2B5EF4-FFF2-40B4-BE49-F238E27FC236}">
                <a16:creationId xmlns:a16="http://schemas.microsoft.com/office/drawing/2014/main" id="{CA9DEDA0-D156-4D26-BAD8-2BD0CC1E2128}"/>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354826441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33AEC7F8-EF21-4566-B543-BD6E2CE32514}"/>
              </a:ext>
            </a:extLst>
          </p:cNvPr>
          <p:cNvSpPr/>
          <p:nvPr/>
        </p:nvSpPr>
        <p:spPr>
          <a:xfrm>
            <a:off x="1312717" y="1869160"/>
            <a:ext cx="21242483" cy="3724096"/>
          </a:xfrm>
          <a:prstGeom prst="rect">
            <a:avLst/>
          </a:prstGeom>
        </p:spPr>
        <p:txBody>
          <a:bodyPr wrap="square">
            <a:spAutoFit/>
          </a:bodyPr>
          <a:lstStyle/>
          <a:p>
            <a:pPr algn="just"/>
            <a:r>
              <a:rPr lang="es-ES" sz="6000" dirty="0"/>
              <a:t>Memoria DDR3</a:t>
            </a:r>
          </a:p>
          <a:p>
            <a:pPr algn="just"/>
            <a:r>
              <a:rPr lang="es-ES" sz="4400" dirty="0"/>
              <a:t>Son la tercera generación de memorias DDR. Posee casi las mismas características de la DDR2, pero su velocidad de trabajo puede duplicar y hasta triplicar la versión anterior. </a:t>
            </a:r>
          </a:p>
          <a:p>
            <a:pPr algn="just"/>
            <a:endParaRPr lang="es-ES" sz="4400" dirty="0"/>
          </a:p>
          <a:p>
            <a:pPr algn="just"/>
            <a:r>
              <a:rPr lang="es-ES" sz="4400" dirty="0"/>
              <a:t>En la actualidad es el tipo de memoria RAM más utilizada.</a:t>
            </a:r>
          </a:p>
        </p:txBody>
      </p:sp>
      <p:pic>
        <p:nvPicPr>
          <p:cNvPr id="4" name="Imagen 3">
            <a:extLst>
              <a:ext uri="{FF2B5EF4-FFF2-40B4-BE49-F238E27FC236}">
                <a16:creationId xmlns:a16="http://schemas.microsoft.com/office/drawing/2014/main" id="{6CF47CC7-A1DD-4C91-B1E5-B789591893C7}"/>
              </a:ext>
            </a:extLst>
          </p:cNvPr>
          <p:cNvPicPr>
            <a:picLocks noChangeAspect="1"/>
          </p:cNvPicPr>
          <p:nvPr/>
        </p:nvPicPr>
        <p:blipFill>
          <a:blip r:embed="rId3"/>
          <a:stretch>
            <a:fillRect/>
          </a:stretch>
        </p:blipFill>
        <p:spPr>
          <a:xfrm>
            <a:off x="2393114" y="6259655"/>
            <a:ext cx="18690922" cy="4879399"/>
          </a:xfrm>
          <a:prstGeom prst="rect">
            <a:avLst/>
          </a:prstGeom>
        </p:spPr>
      </p:pic>
      <p:sp>
        <p:nvSpPr>
          <p:cNvPr id="5" name="CuadroTexto 4">
            <a:extLst>
              <a:ext uri="{FF2B5EF4-FFF2-40B4-BE49-F238E27FC236}">
                <a16:creationId xmlns:a16="http://schemas.microsoft.com/office/drawing/2014/main" id="{9376EFBA-9988-4272-876E-ADED6DAC08B3}"/>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369205801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1B84189E-3F8A-4FF0-B646-DD50D128A852}"/>
              </a:ext>
            </a:extLst>
          </p:cNvPr>
          <p:cNvSpPr txBox="1"/>
          <p:nvPr/>
        </p:nvSpPr>
        <p:spPr>
          <a:xfrm>
            <a:off x="1551710" y="527774"/>
            <a:ext cx="21807054" cy="115355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Características generales de la memoria DDR3</a:t>
            </a:r>
          </a:p>
          <a:p>
            <a:r>
              <a:rPr lang="es-ES" dirty="0"/>
              <a:t> </a:t>
            </a:r>
          </a:p>
          <a:p>
            <a:pPr marL="457200" indent="-457200">
              <a:lnSpc>
                <a:spcPct val="150000"/>
              </a:lnSpc>
              <a:buFont typeface="Arial" panose="020B0604020202020204" pitchFamily="34" charset="0"/>
              <a:buChar char="•"/>
            </a:pPr>
            <a:r>
              <a:rPr lang="es-CL" sz="4000" dirty="0"/>
              <a:t>Todos las memorias DDR-3 cuentan con 240 terminales.</a:t>
            </a:r>
          </a:p>
          <a:p>
            <a:pPr marL="457200" indent="-457200">
              <a:lnSpc>
                <a:spcPct val="150000"/>
              </a:lnSpc>
              <a:buFont typeface="Arial" panose="020B0604020202020204" pitchFamily="34" charset="0"/>
              <a:buChar char="•"/>
            </a:pPr>
            <a:r>
              <a:rPr lang="es-CL" sz="4000" dirty="0"/>
              <a:t>Una característica es que si no todas, la mayoría cuentan con disipadores de calor.</a:t>
            </a:r>
          </a:p>
          <a:p>
            <a:pPr marL="457200" indent="-457200">
              <a:lnSpc>
                <a:spcPct val="150000"/>
              </a:lnSpc>
              <a:buFont typeface="Arial" panose="020B0604020202020204" pitchFamily="34" charset="0"/>
              <a:buChar char="•"/>
            </a:pPr>
            <a:r>
              <a:rPr lang="es-CL" sz="4000" dirty="0"/>
              <a:t>Cuentan con una muesca en un lugar estratégico del conector, para que al insertarlas, no haya riesgo de colocarlas de manera incorrecta </a:t>
            </a:r>
            <a:r>
              <a:rPr lang="es-CL" sz="4000" dirty="0" err="1"/>
              <a:t>ó</a:t>
            </a:r>
            <a:r>
              <a:rPr lang="es-CL" sz="4000" dirty="0"/>
              <a:t> para evitar que se inserten en ranuras inadecuadas.</a:t>
            </a:r>
          </a:p>
          <a:p>
            <a:pPr marL="457200" indent="-457200">
              <a:lnSpc>
                <a:spcPct val="150000"/>
              </a:lnSpc>
              <a:buFont typeface="Arial" panose="020B0604020202020204" pitchFamily="34" charset="0"/>
              <a:buChar char="•"/>
            </a:pPr>
            <a:r>
              <a:rPr lang="es-CL" sz="4000" dirty="0"/>
              <a:t>Como sus antecesores, pueden estar </a:t>
            </a:r>
            <a:r>
              <a:rPr lang="es-CL" sz="4000" dirty="0" err="1"/>
              <a:t>ó</a:t>
            </a:r>
            <a:r>
              <a:rPr lang="es-CL" sz="4000" dirty="0"/>
              <a:t> no ocupadas todas sus ranuras para memoria.</a:t>
            </a:r>
          </a:p>
          <a:p>
            <a:pPr marL="457200" indent="-457200">
              <a:lnSpc>
                <a:spcPct val="150000"/>
              </a:lnSpc>
              <a:buFont typeface="Arial" panose="020B0604020202020204" pitchFamily="34" charset="0"/>
              <a:buChar char="•"/>
            </a:pPr>
            <a:r>
              <a:rPr lang="es-CL" sz="4000" dirty="0"/>
              <a:t>Tiene un voltaje de alimentación de 1.5 Volts hacia abajo.</a:t>
            </a:r>
          </a:p>
          <a:p>
            <a:pPr marL="457200" indent="-457200">
              <a:lnSpc>
                <a:spcPct val="150000"/>
              </a:lnSpc>
              <a:buFont typeface="Arial" panose="020B0604020202020204" pitchFamily="34" charset="0"/>
              <a:buChar char="•"/>
            </a:pPr>
            <a:r>
              <a:rPr lang="es-CL" sz="4000" dirty="0"/>
              <a:t>Con los sistemas operativos Microsoft  Windows mas recientes en sus versiones de 32 bits , es posible que no se reconozca la cantidad de memoria DDR3 total instalada, ya que solo se reconocerán como máximo 2 GB </a:t>
            </a:r>
            <a:r>
              <a:rPr lang="es-CL" sz="4000" dirty="0" err="1"/>
              <a:t>ó</a:t>
            </a:r>
            <a:r>
              <a:rPr lang="es-CL" sz="4000" dirty="0"/>
              <a:t> 3 GB, sin embargo el problema puede ser resuelto instalando las versiones de 64 bits.</a:t>
            </a:r>
          </a:p>
          <a:p>
            <a:pPr marL="457200" indent="-457200">
              <a:lnSpc>
                <a:spcPct val="150000"/>
              </a:lnSpc>
              <a:buFont typeface="Arial" panose="020B0604020202020204" pitchFamily="34" charset="0"/>
              <a:buChar char="•"/>
            </a:pPr>
            <a:r>
              <a:rPr lang="es-CL" sz="4000" dirty="0"/>
              <a:t>Algunas versiones de memorias DDR3 son Plug &amp; Play. </a:t>
            </a:r>
            <a:endParaRPr lang="es-ES" sz="4000" dirty="0"/>
          </a:p>
        </p:txBody>
      </p:sp>
      <p:sp>
        <p:nvSpPr>
          <p:cNvPr id="4" name="CuadroTexto 3">
            <a:extLst>
              <a:ext uri="{FF2B5EF4-FFF2-40B4-BE49-F238E27FC236}">
                <a16:creationId xmlns:a16="http://schemas.microsoft.com/office/drawing/2014/main" id="{5909B704-0410-4A66-A8D6-2CB9C3F7202C}"/>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4074864051"/>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670CEA06-EDAA-4ADA-ACB8-B2F997ED535B}"/>
              </a:ext>
            </a:extLst>
          </p:cNvPr>
          <p:cNvPicPr>
            <a:picLocks noChangeAspect="1"/>
          </p:cNvPicPr>
          <p:nvPr/>
        </p:nvPicPr>
        <p:blipFill>
          <a:blip r:embed="rId3"/>
          <a:stretch>
            <a:fillRect/>
          </a:stretch>
        </p:blipFill>
        <p:spPr>
          <a:xfrm>
            <a:off x="3546764" y="2767512"/>
            <a:ext cx="17290472" cy="8872521"/>
          </a:xfrm>
          <a:prstGeom prst="rect">
            <a:avLst/>
          </a:prstGeom>
        </p:spPr>
      </p:pic>
      <p:sp>
        <p:nvSpPr>
          <p:cNvPr id="5" name="CuadroTexto 4">
            <a:extLst>
              <a:ext uri="{FF2B5EF4-FFF2-40B4-BE49-F238E27FC236}">
                <a16:creationId xmlns:a16="http://schemas.microsoft.com/office/drawing/2014/main" id="{05A0830F-9AB0-4FD7-BE96-8BFCEA9BA1AC}"/>
              </a:ext>
            </a:extLst>
          </p:cNvPr>
          <p:cNvSpPr txBox="1"/>
          <p:nvPr/>
        </p:nvSpPr>
        <p:spPr>
          <a:xfrm>
            <a:off x="2715491" y="1079213"/>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Memoria DDR3</a:t>
            </a:r>
          </a:p>
        </p:txBody>
      </p:sp>
      <p:sp>
        <p:nvSpPr>
          <p:cNvPr id="4" name="CuadroTexto 3">
            <a:extLst>
              <a:ext uri="{FF2B5EF4-FFF2-40B4-BE49-F238E27FC236}">
                <a16:creationId xmlns:a16="http://schemas.microsoft.com/office/drawing/2014/main" id="{27D7F089-8B6A-4D62-BCF9-3CB8A1B5769D}"/>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3556345898"/>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a:extLst>
              <a:ext uri="{FF2B5EF4-FFF2-40B4-BE49-F238E27FC236}">
                <a16:creationId xmlns:a16="http://schemas.microsoft.com/office/drawing/2014/main" id="{8AC5015F-9F17-4469-9DF4-AFEE03E570C7}"/>
              </a:ext>
            </a:extLst>
          </p:cNvPr>
          <p:cNvGraphicFramePr>
            <a:graphicFrameLocks noGrp="1"/>
          </p:cNvGraphicFramePr>
          <p:nvPr>
            <p:extLst>
              <p:ext uri="{D42A27DB-BD31-4B8C-83A1-F6EECF244321}">
                <p14:modId xmlns:p14="http://schemas.microsoft.com/office/powerpoint/2010/main" val="393647625"/>
              </p:ext>
            </p:extLst>
          </p:nvPr>
        </p:nvGraphicFramePr>
        <p:xfrm>
          <a:off x="1335386" y="1903359"/>
          <a:ext cx="21713227" cy="9909282"/>
        </p:xfrm>
        <a:graphic>
          <a:graphicData uri="http://schemas.openxmlformats.org/drawingml/2006/table">
            <a:tbl>
              <a:tblPr firstRow="1" lastRow="1">
                <a:tableStyleId>{FABFCF23-3B69-468F-B69F-88F6DE6A72F2}</a:tableStyleId>
              </a:tblPr>
              <a:tblGrid>
                <a:gridCol w="4405863">
                  <a:extLst>
                    <a:ext uri="{9D8B030D-6E8A-4147-A177-3AD203B41FA5}">
                      <a16:colId xmlns:a16="http://schemas.microsoft.com/office/drawing/2014/main" val="256603553"/>
                    </a:ext>
                  </a:extLst>
                </a:gridCol>
                <a:gridCol w="3655924">
                  <a:extLst>
                    <a:ext uri="{9D8B030D-6E8A-4147-A177-3AD203B41FA5}">
                      <a16:colId xmlns:a16="http://schemas.microsoft.com/office/drawing/2014/main" val="4079123599"/>
                    </a:ext>
                  </a:extLst>
                </a:gridCol>
                <a:gridCol w="3412860">
                  <a:extLst>
                    <a:ext uri="{9D8B030D-6E8A-4147-A177-3AD203B41FA5}">
                      <a16:colId xmlns:a16="http://schemas.microsoft.com/office/drawing/2014/main" val="1339798315"/>
                    </a:ext>
                  </a:extLst>
                </a:gridCol>
                <a:gridCol w="3412860">
                  <a:extLst>
                    <a:ext uri="{9D8B030D-6E8A-4147-A177-3AD203B41FA5}">
                      <a16:colId xmlns:a16="http://schemas.microsoft.com/office/drawing/2014/main" val="4259391769"/>
                    </a:ext>
                  </a:extLst>
                </a:gridCol>
                <a:gridCol w="3412860">
                  <a:extLst>
                    <a:ext uri="{9D8B030D-6E8A-4147-A177-3AD203B41FA5}">
                      <a16:colId xmlns:a16="http://schemas.microsoft.com/office/drawing/2014/main" val="2204952147"/>
                    </a:ext>
                  </a:extLst>
                </a:gridCol>
                <a:gridCol w="3412860">
                  <a:extLst>
                    <a:ext uri="{9D8B030D-6E8A-4147-A177-3AD203B41FA5}">
                      <a16:colId xmlns:a16="http://schemas.microsoft.com/office/drawing/2014/main" val="3682492156"/>
                    </a:ext>
                  </a:extLst>
                </a:gridCol>
              </a:tblGrid>
              <a:tr h="1564182">
                <a:tc>
                  <a:txBody>
                    <a:bodyPr/>
                    <a:lstStyle/>
                    <a:p>
                      <a:pPr algn="ctr"/>
                      <a:r>
                        <a:rPr lang="en-US" sz="3600">
                          <a:effectLst/>
                        </a:rPr>
                        <a:t>Nombre estándar</a:t>
                      </a:r>
                      <a:endParaRPr lang="en-US" sz="3600">
                        <a:solidFill>
                          <a:schemeClr val="bg1"/>
                        </a:solidFill>
                        <a:effectLst/>
                      </a:endParaRPr>
                    </a:p>
                  </a:txBody>
                  <a:tcPr marL="37716" marR="37716" marT="18858" marB="18858" anchor="ctr"/>
                </a:tc>
                <a:tc>
                  <a:txBody>
                    <a:bodyPr/>
                    <a:lstStyle/>
                    <a:p>
                      <a:pPr algn="ctr"/>
                      <a:r>
                        <a:rPr lang="en-US" sz="3600">
                          <a:effectLst/>
                        </a:rPr>
                        <a:t>Frecuencia de reloj</a:t>
                      </a:r>
                      <a:endParaRPr lang="en-US" sz="3600">
                        <a:solidFill>
                          <a:schemeClr val="bg1"/>
                        </a:solidFill>
                        <a:effectLst/>
                      </a:endParaRPr>
                    </a:p>
                  </a:txBody>
                  <a:tcPr marL="37716" marR="37716" marT="18858" marB="18858" anchor="ctr"/>
                </a:tc>
                <a:tc>
                  <a:txBody>
                    <a:bodyPr/>
                    <a:lstStyle/>
                    <a:p>
                      <a:pPr algn="ctr"/>
                      <a:r>
                        <a:rPr lang="en-US" sz="3600">
                          <a:effectLst/>
                        </a:rPr>
                        <a:t>Frecuencia de bus</a:t>
                      </a:r>
                      <a:endParaRPr lang="en-US" sz="3600">
                        <a:solidFill>
                          <a:schemeClr val="bg1"/>
                        </a:solidFill>
                        <a:effectLst/>
                      </a:endParaRPr>
                    </a:p>
                  </a:txBody>
                  <a:tcPr marL="37716" marR="37716" marT="18858" marB="18858" anchor="ctr"/>
                </a:tc>
                <a:tc>
                  <a:txBody>
                    <a:bodyPr/>
                    <a:lstStyle/>
                    <a:p>
                      <a:pPr algn="ctr"/>
                      <a:r>
                        <a:rPr lang="en-US" sz="3600">
                          <a:effectLst/>
                        </a:rPr>
                        <a:t>Velocidad de trasferencia</a:t>
                      </a:r>
                      <a:endParaRPr lang="en-US" sz="3600">
                        <a:solidFill>
                          <a:schemeClr val="bg1"/>
                        </a:solidFill>
                        <a:effectLst/>
                      </a:endParaRPr>
                    </a:p>
                  </a:txBody>
                  <a:tcPr marL="37716" marR="37716" marT="18858" marB="18858" anchor="ctr"/>
                </a:tc>
                <a:tc>
                  <a:txBody>
                    <a:bodyPr/>
                    <a:lstStyle/>
                    <a:p>
                      <a:pPr algn="ctr"/>
                      <a:r>
                        <a:rPr lang="en-US" sz="3600">
                          <a:effectLst/>
                        </a:rPr>
                        <a:t>Nombre del módulo</a:t>
                      </a:r>
                      <a:endParaRPr lang="en-US" sz="3600">
                        <a:solidFill>
                          <a:schemeClr val="bg1"/>
                        </a:solidFill>
                        <a:effectLst/>
                      </a:endParaRPr>
                    </a:p>
                  </a:txBody>
                  <a:tcPr marL="37716" marR="37716" marT="18858" marB="18858" anchor="ctr"/>
                </a:tc>
                <a:tc>
                  <a:txBody>
                    <a:bodyPr/>
                    <a:lstStyle/>
                    <a:p>
                      <a:pPr algn="ctr"/>
                      <a:r>
                        <a:rPr lang="en-US" sz="3600">
                          <a:effectLst/>
                        </a:rPr>
                        <a:t>Capacidad de transferencia</a:t>
                      </a:r>
                      <a:endParaRPr lang="en-US" sz="3600">
                        <a:solidFill>
                          <a:schemeClr val="bg1"/>
                        </a:solidFill>
                        <a:effectLst/>
                      </a:endParaRPr>
                    </a:p>
                  </a:txBody>
                  <a:tcPr marL="37716" marR="37716" marT="18858" marB="18858" anchor="ctr"/>
                </a:tc>
                <a:extLst>
                  <a:ext uri="{0D108BD9-81ED-4DB2-BD59-A6C34878D82A}">
                    <a16:rowId xmlns:a16="http://schemas.microsoft.com/office/drawing/2014/main" val="1498545929"/>
                  </a:ext>
                </a:extLst>
              </a:tr>
              <a:tr h="576276">
                <a:tc>
                  <a:txBody>
                    <a:bodyPr/>
                    <a:lstStyle/>
                    <a:p>
                      <a:pPr algn="ctr"/>
                      <a:r>
                        <a:rPr lang="en-US" sz="3600" b="0">
                          <a:effectLst/>
                        </a:rPr>
                        <a:t>DDR3-800</a:t>
                      </a:r>
                      <a:endParaRPr lang="en-US" sz="3600" b="0">
                        <a:solidFill>
                          <a:schemeClr val="bg1"/>
                        </a:solidFill>
                        <a:effectLst/>
                      </a:endParaRPr>
                    </a:p>
                  </a:txBody>
                  <a:tcPr marL="37716" marR="37716" marT="18858" marB="18858" anchor="ctr"/>
                </a:tc>
                <a:tc>
                  <a:txBody>
                    <a:bodyPr/>
                    <a:lstStyle/>
                    <a:p>
                      <a:pPr algn="ctr"/>
                      <a:r>
                        <a:rPr lang="en-US" sz="3600" b="0">
                          <a:effectLst/>
                        </a:rPr>
                        <a:t>100 MHz</a:t>
                      </a:r>
                      <a:endParaRPr lang="en-US" sz="3600" b="0">
                        <a:solidFill>
                          <a:schemeClr val="bg1"/>
                        </a:solidFill>
                        <a:effectLst/>
                      </a:endParaRPr>
                    </a:p>
                  </a:txBody>
                  <a:tcPr marL="37716" marR="37716" marT="18858" marB="18858" anchor="ctr"/>
                </a:tc>
                <a:tc>
                  <a:txBody>
                    <a:bodyPr/>
                    <a:lstStyle/>
                    <a:p>
                      <a:pPr algn="ctr"/>
                      <a:r>
                        <a:rPr lang="en-US" sz="3600" b="0">
                          <a:effectLst/>
                        </a:rPr>
                        <a:t>400 MHz</a:t>
                      </a:r>
                      <a:endParaRPr lang="en-US" sz="3600" b="0">
                        <a:solidFill>
                          <a:schemeClr val="bg1"/>
                        </a:solidFill>
                        <a:effectLst/>
                      </a:endParaRPr>
                    </a:p>
                  </a:txBody>
                  <a:tcPr marL="37716" marR="37716" marT="18858" marB="18858" anchor="ctr"/>
                </a:tc>
                <a:tc>
                  <a:txBody>
                    <a:bodyPr/>
                    <a:lstStyle/>
                    <a:p>
                      <a:pPr algn="ctr"/>
                      <a:r>
                        <a:rPr lang="en-US" sz="3600" b="0">
                          <a:effectLst/>
                        </a:rPr>
                        <a:t>800 MHz</a:t>
                      </a:r>
                      <a:endParaRPr lang="en-US" sz="3600" b="0">
                        <a:solidFill>
                          <a:schemeClr val="bg1"/>
                        </a:solidFill>
                        <a:effectLst/>
                      </a:endParaRPr>
                    </a:p>
                  </a:txBody>
                  <a:tcPr marL="37716" marR="37716" marT="18858" marB="18858" anchor="ctr"/>
                </a:tc>
                <a:tc>
                  <a:txBody>
                    <a:bodyPr/>
                    <a:lstStyle/>
                    <a:p>
                      <a:pPr algn="ctr"/>
                      <a:r>
                        <a:rPr lang="en-US" sz="3600" b="0">
                          <a:effectLst/>
                        </a:rPr>
                        <a:t>PC3-6400</a:t>
                      </a:r>
                      <a:endParaRPr lang="en-US" sz="3600" b="0">
                        <a:solidFill>
                          <a:schemeClr val="bg1"/>
                        </a:solidFill>
                        <a:effectLst/>
                      </a:endParaRPr>
                    </a:p>
                  </a:txBody>
                  <a:tcPr marL="37716" marR="37716" marT="18858" marB="18858" anchor="ctr"/>
                </a:tc>
                <a:tc>
                  <a:txBody>
                    <a:bodyPr/>
                    <a:lstStyle/>
                    <a:p>
                      <a:pPr algn="ctr"/>
                      <a:r>
                        <a:rPr lang="en-US" sz="3600" b="0" dirty="0">
                          <a:effectLst/>
                        </a:rPr>
                        <a:t>6,4 GB/s</a:t>
                      </a:r>
                      <a:endParaRPr lang="en-US" sz="3600" b="0" dirty="0">
                        <a:solidFill>
                          <a:schemeClr val="bg1"/>
                        </a:solidFill>
                        <a:effectLst/>
                      </a:endParaRPr>
                    </a:p>
                  </a:txBody>
                  <a:tcPr marL="37716" marR="37716" marT="18858" marB="18858" anchor="ctr"/>
                </a:tc>
                <a:extLst>
                  <a:ext uri="{0D108BD9-81ED-4DB2-BD59-A6C34878D82A}">
                    <a16:rowId xmlns:a16="http://schemas.microsoft.com/office/drawing/2014/main" val="1739552622"/>
                  </a:ext>
                </a:extLst>
              </a:tr>
              <a:tr h="576276">
                <a:tc>
                  <a:txBody>
                    <a:bodyPr/>
                    <a:lstStyle/>
                    <a:p>
                      <a:pPr algn="ctr"/>
                      <a:r>
                        <a:rPr lang="en-US" sz="3600" b="0">
                          <a:effectLst/>
                        </a:rPr>
                        <a:t>DDR3-1066</a:t>
                      </a:r>
                      <a:endParaRPr lang="en-US" sz="3600" b="0">
                        <a:solidFill>
                          <a:schemeClr val="bg1"/>
                        </a:solidFill>
                        <a:effectLst/>
                      </a:endParaRPr>
                    </a:p>
                  </a:txBody>
                  <a:tcPr marL="37716" marR="37716" marT="18858" marB="18858" anchor="ctr"/>
                </a:tc>
                <a:tc>
                  <a:txBody>
                    <a:bodyPr/>
                    <a:lstStyle/>
                    <a:p>
                      <a:pPr algn="ctr"/>
                      <a:r>
                        <a:rPr lang="en-US" sz="3600" b="0">
                          <a:effectLst/>
                        </a:rPr>
                        <a:t>133 MHz</a:t>
                      </a:r>
                      <a:endParaRPr lang="en-US" sz="3600" b="0">
                        <a:solidFill>
                          <a:schemeClr val="bg1"/>
                        </a:solidFill>
                        <a:effectLst/>
                      </a:endParaRPr>
                    </a:p>
                  </a:txBody>
                  <a:tcPr marL="37716" marR="37716" marT="18858" marB="18858" anchor="ctr"/>
                </a:tc>
                <a:tc>
                  <a:txBody>
                    <a:bodyPr/>
                    <a:lstStyle/>
                    <a:p>
                      <a:pPr algn="ctr"/>
                      <a:r>
                        <a:rPr lang="en-US" sz="3600" b="0">
                          <a:effectLst/>
                        </a:rPr>
                        <a:t>533 MHz</a:t>
                      </a:r>
                      <a:endParaRPr lang="en-US" sz="3600" b="0">
                        <a:solidFill>
                          <a:schemeClr val="bg1"/>
                        </a:solidFill>
                        <a:effectLst/>
                      </a:endParaRPr>
                    </a:p>
                  </a:txBody>
                  <a:tcPr marL="37716" marR="37716" marT="18858" marB="18858" anchor="ctr"/>
                </a:tc>
                <a:tc>
                  <a:txBody>
                    <a:bodyPr/>
                    <a:lstStyle/>
                    <a:p>
                      <a:pPr algn="ctr"/>
                      <a:r>
                        <a:rPr lang="en-US" sz="3600" b="0">
                          <a:effectLst/>
                        </a:rPr>
                        <a:t>1066 MHz</a:t>
                      </a:r>
                      <a:endParaRPr lang="en-US" sz="3600" b="0">
                        <a:solidFill>
                          <a:schemeClr val="bg1"/>
                        </a:solidFill>
                        <a:effectLst/>
                      </a:endParaRPr>
                    </a:p>
                  </a:txBody>
                  <a:tcPr marL="37716" marR="37716" marT="18858" marB="18858" anchor="ctr"/>
                </a:tc>
                <a:tc>
                  <a:txBody>
                    <a:bodyPr/>
                    <a:lstStyle/>
                    <a:p>
                      <a:pPr algn="ctr"/>
                      <a:r>
                        <a:rPr lang="en-US" sz="3600" b="0">
                          <a:effectLst/>
                        </a:rPr>
                        <a:t>PC3-8500</a:t>
                      </a:r>
                      <a:endParaRPr lang="en-US" sz="3600" b="0">
                        <a:solidFill>
                          <a:schemeClr val="bg1"/>
                        </a:solidFill>
                        <a:effectLst/>
                      </a:endParaRPr>
                    </a:p>
                  </a:txBody>
                  <a:tcPr marL="37716" marR="37716" marT="18858" marB="18858" anchor="ctr"/>
                </a:tc>
                <a:tc>
                  <a:txBody>
                    <a:bodyPr/>
                    <a:lstStyle/>
                    <a:p>
                      <a:pPr algn="ctr"/>
                      <a:r>
                        <a:rPr lang="en-US" sz="3600" b="0">
                          <a:effectLst/>
                        </a:rPr>
                        <a:t>8,5 GB/s</a:t>
                      </a:r>
                      <a:endParaRPr lang="en-US" sz="3600" b="0">
                        <a:solidFill>
                          <a:schemeClr val="bg1"/>
                        </a:solidFill>
                        <a:effectLst/>
                      </a:endParaRPr>
                    </a:p>
                  </a:txBody>
                  <a:tcPr marL="37716" marR="37716" marT="18858" marB="18858" anchor="ctr"/>
                </a:tc>
                <a:extLst>
                  <a:ext uri="{0D108BD9-81ED-4DB2-BD59-A6C34878D82A}">
                    <a16:rowId xmlns:a16="http://schemas.microsoft.com/office/drawing/2014/main" val="1956943562"/>
                  </a:ext>
                </a:extLst>
              </a:tr>
              <a:tr h="576276">
                <a:tc>
                  <a:txBody>
                    <a:bodyPr/>
                    <a:lstStyle/>
                    <a:p>
                      <a:pPr algn="ctr"/>
                      <a:r>
                        <a:rPr lang="en-US" sz="3600" b="0">
                          <a:effectLst/>
                        </a:rPr>
                        <a:t>DDR3-1200</a:t>
                      </a:r>
                      <a:endParaRPr lang="en-US" sz="3600" b="0">
                        <a:solidFill>
                          <a:schemeClr val="bg1"/>
                        </a:solidFill>
                        <a:effectLst/>
                      </a:endParaRPr>
                    </a:p>
                  </a:txBody>
                  <a:tcPr marL="37716" marR="37716" marT="18858" marB="18858" anchor="ctr"/>
                </a:tc>
                <a:tc>
                  <a:txBody>
                    <a:bodyPr/>
                    <a:lstStyle/>
                    <a:p>
                      <a:pPr algn="ctr"/>
                      <a:r>
                        <a:rPr lang="en-US" sz="3600" b="0">
                          <a:effectLst/>
                        </a:rPr>
                        <a:t>150 MHz</a:t>
                      </a:r>
                      <a:endParaRPr lang="en-US" sz="3600" b="0">
                        <a:solidFill>
                          <a:schemeClr val="bg1"/>
                        </a:solidFill>
                        <a:effectLst/>
                      </a:endParaRPr>
                    </a:p>
                  </a:txBody>
                  <a:tcPr marL="37716" marR="37716" marT="18858" marB="18858" anchor="ctr"/>
                </a:tc>
                <a:tc>
                  <a:txBody>
                    <a:bodyPr/>
                    <a:lstStyle/>
                    <a:p>
                      <a:pPr algn="ctr"/>
                      <a:r>
                        <a:rPr lang="en-US" sz="3600" b="0">
                          <a:effectLst/>
                        </a:rPr>
                        <a:t>600 MHz</a:t>
                      </a:r>
                      <a:endParaRPr lang="en-US" sz="3600" b="0">
                        <a:solidFill>
                          <a:schemeClr val="bg1"/>
                        </a:solidFill>
                        <a:effectLst/>
                      </a:endParaRPr>
                    </a:p>
                  </a:txBody>
                  <a:tcPr marL="37716" marR="37716" marT="18858" marB="18858" anchor="ctr"/>
                </a:tc>
                <a:tc>
                  <a:txBody>
                    <a:bodyPr/>
                    <a:lstStyle/>
                    <a:p>
                      <a:pPr algn="ctr"/>
                      <a:r>
                        <a:rPr lang="en-US" sz="3600" b="0">
                          <a:effectLst/>
                        </a:rPr>
                        <a:t>1200 MHz</a:t>
                      </a:r>
                      <a:endParaRPr lang="en-US" sz="3600" b="0">
                        <a:solidFill>
                          <a:schemeClr val="bg1"/>
                        </a:solidFill>
                        <a:effectLst/>
                      </a:endParaRPr>
                    </a:p>
                  </a:txBody>
                  <a:tcPr marL="37716" marR="37716" marT="18858" marB="18858" anchor="ctr"/>
                </a:tc>
                <a:tc>
                  <a:txBody>
                    <a:bodyPr/>
                    <a:lstStyle/>
                    <a:p>
                      <a:pPr algn="ctr"/>
                      <a:r>
                        <a:rPr lang="en-US" sz="3600" b="0">
                          <a:effectLst/>
                        </a:rPr>
                        <a:t>PC3-9600</a:t>
                      </a:r>
                      <a:endParaRPr lang="en-US" sz="3600" b="0">
                        <a:solidFill>
                          <a:schemeClr val="bg1"/>
                        </a:solidFill>
                        <a:effectLst/>
                      </a:endParaRPr>
                    </a:p>
                  </a:txBody>
                  <a:tcPr marL="37716" marR="37716" marT="18858" marB="18858" anchor="ctr"/>
                </a:tc>
                <a:tc>
                  <a:txBody>
                    <a:bodyPr/>
                    <a:lstStyle/>
                    <a:p>
                      <a:pPr algn="ctr"/>
                      <a:r>
                        <a:rPr lang="en-US" sz="3600" b="0" dirty="0">
                          <a:effectLst/>
                        </a:rPr>
                        <a:t>9,6 GB/s</a:t>
                      </a:r>
                      <a:endParaRPr lang="en-US" sz="3600" b="0" dirty="0">
                        <a:solidFill>
                          <a:schemeClr val="bg1"/>
                        </a:solidFill>
                        <a:effectLst/>
                      </a:endParaRPr>
                    </a:p>
                  </a:txBody>
                  <a:tcPr marL="37716" marR="37716" marT="18858" marB="18858" anchor="ctr"/>
                </a:tc>
                <a:extLst>
                  <a:ext uri="{0D108BD9-81ED-4DB2-BD59-A6C34878D82A}">
                    <a16:rowId xmlns:a16="http://schemas.microsoft.com/office/drawing/2014/main" val="586288328"/>
                  </a:ext>
                </a:extLst>
              </a:tr>
              <a:tr h="823254">
                <a:tc>
                  <a:txBody>
                    <a:bodyPr/>
                    <a:lstStyle/>
                    <a:p>
                      <a:pPr algn="ctr"/>
                      <a:r>
                        <a:rPr lang="en-US" sz="3600" b="0">
                          <a:effectLst/>
                        </a:rPr>
                        <a:t>DDR3-1333</a:t>
                      </a:r>
                      <a:endParaRPr lang="en-US" sz="3600" b="0">
                        <a:solidFill>
                          <a:schemeClr val="bg1"/>
                        </a:solidFill>
                        <a:effectLst/>
                      </a:endParaRPr>
                    </a:p>
                  </a:txBody>
                  <a:tcPr marL="37716" marR="37716" marT="18858" marB="18858" anchor="ctr"/>
                </a:tc>
                <a:tc>
                  <a:txBody>
                    <a:bodyPr/>
                    <a:lstStyle/>
                    <a:p>
                      <a:pPr algn="ctr"/>
                      <a:r>
                        <a:rPr lang="en-US" sz="3600" b="0">
                          <a:effectLst/>
                        </a:rPr>
                        <a:t>166 MHz</a:t>
                      </a:r>
                      <a:endParaRPr lang="en-US" sz="3600" b="0">
                        <a:solidFill>
                          <a:schemeClr val="bg1"/>
                        </a:solidFill>
                        <a:effectLst/>
                      </a:endParaRPr>
                    </a:p>
                  </a:txBody>
                  <a:tcPr marL="37716" marR="37716" marT="18858" marB="18858" anchor="ctr"/>
                </a:tc>
                <a:tc>
                  <a:txBody>
                    <a:bodyPr/>
                    <a:lstStyle/>
                    <a:p>
                      <a:pPr algn="ctr"/>
                      <a:r>
                        <a:rPr lang="en-US" sz="3600" b="0">
                          <a:effectLst/>
                        </a:rPr>
                        <a:t>666 MHz</a:t>
                      </a:r>
                      <a:endParaRPr lang="en-US" sz="3600" b="0">
                        <a:solidFill>
                          <a:schemeClr val="bg1"/>
                        </a:solidFill>
                        <a:effectLst/>
                      </a:endParaRPr>
                    </a:p>
                  </a:txBody>
                  <a:tcPr marL="37716" marR="37716" marT="18858" marB="18858" anchor="ctr"/>
                </a:tc>
                <a:tc>
                  <a:txBody>
                    <a:bodyPr/>
                    <a:lstStyle/>
                    <a:p>
                      <a:pPr algn="ctr"/>
                      <a:r>
                        <a:rPr lang="en-US" sz="3600" b="0">
                          <a:effectLst/>
                        </a:rPr>
                        <a:t>1333 MHz</a:t>
                      </a:r>
                      <a:endParaRPr lang="en-US" sz="3600" b="0">
                        <a:solidFill>
                          <a:schemeClr val="bg1"/>
                        </a:solidFill>
                        <a:effectLst/>
                      </a:endParaRPr>
                    </a:p>
                  </a:txBody>
                  <a:tcPr marL="37716" marR="37716" marT="18858" marB="18858" anchor="ctr"/>
                </a:tc>
                <a:tc>
                  <a:txBody>
                    <a:bodyPr/>
                    <a:lstStyle/>
                    <a:p>
                      <a:pPr algn="ctr"/>
                      <a:r>
                        <a:rPr lang="en-US" sz="3600" b="0">
                          <a:effectLst/>
                        </a:rPr>
                        <a:t>PC3-10600</a:t>
                      </a:r>
                      <a:endParaRPr lang="en-US" sz="3600" b="0">
                        <a:solidFill>
                          <a:schemeClr val="bg1"/>
                        </a:solidFill>
                        <a:effectLst/>
                      </a:endParaRPr>
                    </a:p>
                  </a:txBody>
                  <a:tcPr marL="37716" marR="37716" marT="18858" marB="18858" anchor="ctr"/>
                </a:tc>
                <a:tc>
                  <a:txBody>
                    <a:bodyPr/>
                    <a:lstStyle/>
                    <a:p>
                      <a:pPr algn="ctr"/>
                      <a:r>
                        <a:rPr lang="en-US" sz="3600" b="0" dirty="0">
                          <a:effectLst/>
                        </a:rPr>
                        <a:t>10,6 GB/s</a:t>
                      </a:r>
                      <a:endParaRPr lang="en-US" sz="3600" b="0" dirty="0">
                        <a:solidFill>
                          <a:schemeClr val="bg1"/>
                        </a:solidFill>
                        <a:effectLst/>
                      </a:endParaRPr>
                    </a:p>
                  </a:txBody>
                  <a:tcPr marL="37716" marR="37716" marT="18858" marB="18858" anchor="ctr"/>
                </a:tc>
                <a:extLst>
                  <a:ext uri="{0D108BD9-81ED-4DB2-BD59-A6C34878D82A}">
                    <a16:rowId xmlns:a16="http://schemas.microsoft.com/office/drawing/2014/main" val="3951974939"/>
                  </a:ext>
                </a:extLst>
              </a:tr>
              <a:tr h="823254">
                <a:tc>
                  <a:txBody>
                    <a:bodyPr/>
                    <a:lstStyle/>
                    <a:p>
                      <a:pPr algn="ctr"/>
                      <a:r>
                        <a:rPr lang="en-US" sz="3600" b="0">
                          <a:effectLst/>
                        </a:rPr>
                        <a:t>DDR3-1375</a:t>
                      </a:r>
                      <a:endParaRPr lang="en-US" sz="3600" b="0">
                        <a:solidFill>
                          <a:schemeClr val="bg1"/>
                        </a:solidFill>
                        <a:effectLst/>
                      </a:endParaRPr>
                    </a:p>
                  </a:txBody>
                  <a:tcPr marL="37716" marR="37716" marT="18858" marB="18858" anchor="ctr"/>
                </a:tc>
                <a:tc>
                  <a:txBody>
                    <a:bodyPr/>
                    <a:lstStyle/>
                    <a:p>
                      <a:pPr algn="ctr"/>
                      <a:r>
                        <a:rPr lang="en-US" sz="3600" b="0">
                          <a:effectLst/>
                        </a:rPr>
                        <a:t>170 MHz</a:t>
                      </a:r>
                      <a:endParaRPr lang="en-US" sz="3600" b="0">
                        <a:solidFill>
                          <a:schemeClr val="bg1"/>
                        </a:solidFill>
                        <a:effectLst/>
                      </a:endParaRPr>
                    </a:p>
                  </a:txBody>
                  <a:tcPr marL="37716" marR="37716" marT="18858" marB="18858" anchor="ctr"/>
                </a:tc>
                <a:tc>
                  <a:txBody>
                    <a:bodyPr/>
                    <a:lstStyle/>
                    <a:p>
                      <a:pPr algn="ctr"/>
                      <a:r>
                        <a:rPr lang="en-US" sz="3600" b="0">
                          <a:effectLst/>
                        </a:rPr>
                        <a:t>688 MHz</a:t>
                      </a:r>
                      <a:endParaRPr lang="en-US" sz="3600" b="0">
                        <a:solidFill>
                          <a:schemeClr val="bg1"/>
                        </a:solidFill>
                        <a:effectLst/>
                      </a:endParaRPr>
                    </a:p>
                  </a:txBody>
                  <a:tcPr marL="37716" marR="37716" marT="18858" marB="18858" anchor="ctr"/>
                </a:tc>
                <a:tc>
                  <a:txBody>
                    <a:bodyPr/>
                    <a:lstStyle/>
                    <a:p>
                      <a:pPr algn="ctr"/>
                      <a:r>
                        <a:rPr lang="en-US" sz="3600" b="0">
                          <a:effectLst/>
                        </a:rPr>
                        <a:t>1375 MHz</a:t>
                      </a:r>
                      <a:endParaRPr lang="en-US" sz="3600" b="0">
                        <a:solidFill>
                          <a:schemeClr val="bg1"/>
                        </a:solidFill>
                        <a:effectLst/>
                      </a:endParaRPr>
                    </a:p>
                  </a:txBody>
                  <a:tcPr marL="37716" marR="37716" marT="18858" marB="18858" anchor="ctr"/>
                </a:tc>
                <a:tc>
                  <a:txBody>
                    <a:bodyPr/>
                    <a:lstStyle/>
                    <a:p>
                      <a:pPr algn="ctr"/>
                      <a:r>
                        <a:rPr lang="en-US" sz="3600" b="0">
                          <a:effectLst/>
                        </a:rPr>
                        <a:t>PC3-11000</a:t>
                      </a:r>
                      <a:endParaRPr lang="en-US" sz="3600" b="0">
                        <a:solidFill>
                          <a:schemeClr val="bg1"/>
                        </a:solidFill>
                        <a:effectLst/>
                      </a:endParaRPr>
                    </a:p>
                  </a:txBody>
                  <a:tcPr marL="37716" marR="37716" marT="18858" marB="18858" anchor="ctr"/>
                </a:tc>
                <a:tc>
                  <a:txBody>
                    <a:bodyPr/>
                    <a:lstStyle/>
                    <a:p>
                      <a:pPr algn="ctr"/>
                      <a:r>
                        <a:rPr lang="en-US" sz="3600" b="0" dirty="0">
                          <a:effectLst/>
                        </a:rPr>
                        <a:t>11 GB/s</a:t>
                      </a:r>
                      <a:endParaRPr lang="en-US" sz="3600" b="0" dirty="0">
                        <a:solidFill>
                          <a:schemeClr val="bg1"/>
                        </a:solidFill>
                        <a:effectLst/>
                      </a:endParaRPr>
                    </a:p>
                  </a:txBody>
                  <a:tcPr marL="37716" marR="37716" marT="18858" marB="18858" anchor="ctr"/>
                </a:tc>
                <a:extLst>
                  <a:ext uri="{0D108BD9-81ED-4DB2-BD59-A6C34878D82A}">
                    <a16:rowId xmlns:a16="http://schemas.microsoft.com/office/drawing/2014/main" val="3954231918"/>
                  </a:ext>
                </a:extLst>
              </a:tr>
              <a:tr h="823254">
                <a:tc>
                  <a:txBody>
                    <a:bodyPr/>
                    <a:lstStyle/>
                    <a:p>
                      <a:pPr algn="ctr"/>
                      <a:r>
                        <a:rPr lang="en-US" sz="3600" b="0">
                          <a:effectLst/>
                        </a:rPr>
                        <a:t>DDR3-1466</a:t>
                      </a:r>
                      <a:endParaRPr lang="en-US" sz="3600" b="0">
                        <a:solidFill>
                          <a:schemeClr val="bg1"/>
                        </a:solidFill>
                        <a:effectLst/>
                      </a:endParaRPr>
                    </a:p>
                  </a:txBody>
                  <a:tcPr marL="37716" marR="37716" marT="18858" marB="18858" anchor="ctr"/>
                </a:tc>
                <a:tc>
                  <a:txBody>
                    <a:bodyPr/>
                    <a:lstStyle/>
                    <a:p>
                      <a:pPr algn="ctr"/>
                      <a:r>
                        <a:rPr lang="en-US" sz="3600" b="0">
                          <a:effectLst/>
                        </a:rPr>
                        <a:t>183 MHz</a:t>
                      </a:r>
                      <a:endParaRPr lang="en-US" sz="3600" b="0">
                        <a:solidFill>
                          <a:schemeClr val="bg1"/>
                        </a:solidFill>
                        <a:effectLst/>
                      </a:endParaRPr>
                    </a:p>
                  </a:txBody>
                  <a:tcPr marL="37716" marR="37716" marT="18858" marB="18858" anchor="ctr"/>
                </a:tc>
                <a:tc>
                  <a:txBody>
                    <a:bodyPr/>
                    <a:lstStyle/>
                    <a:p>
                      <a:pPr algn="ctr"/>
                      <a:r>
                        <a:rPr lang="en-US" sz="3600" b="0">
                          <a:effectLst/>
                        </a:rPr>
                        <a:t>733 MHz</a:t>
                      </a:r>
                      <a:endParaRPr lang="en-US" sz="3600" b="0">
                        <a:solidFill>
                          <a:schemeClr val="bg1"/>
                        </a:solidFill>
                        <a:effectLst/>
                      </a:endParaRPr>
                    </a:p>
                  </a:txBody>
                  <a:tcPr marL="37716" marR="37716" marT="18858" marB="18858" anchor="ctr"/>
                </a:tc>
                <a:tc>
                  <a:txBody>
                    <a:bodyPr/>
                    <a:lstStyle/>
                    <a:p>
                      <a:pPr algn="ctr"/>
                      <a:r>
                        <a:rPr lang="en-US" sz="3600" b="0">
                          <a:effectLst/>
                        </a:rPr>
                        <a:t>1466 MHz</a:t>
                      </a:r>
                      <a:endParaRPr lang="en-US" sz="3600" b="0">
                        <a:solidFill>
                          <a:schemeClr val="bg1"/>
                        </a:solidFill>
                        <a:effectLst/>
                      </a:endParaRPr>
                    </a:p>
                  </a:txBody>
                  <a:tcPr marL="37716" marR="37716" marT="18858" marB="18858" anchor="ctr"/>
                </a:tc>
                <a:tc>
                  <a:txBody>
                    <a:bodyPr/>
                    <a:lstStyle/>
                    <a:p>
                      <a:pPr algn="ctr"/>
                      <a:r>
                        <a:rPr lang="en-US" sz="3600" b="0">
                          <a:effectLst/>
                        </a:rPr>
                        <a:t>PC3-11700</a:t>
                      </a:r>
                      <a:endParaRPr lang="en-US" sz="3600" b="0">
                        <a:solidFill>
                          <a:schemeClr val="bg1"/>
                        </a:solidFill>
                        <a:effectLst/>
                      </a:endParaRPr>
                    </a:p>
                  </a:txBody>
                  <a:tcPr marL="37716" marR="37716" marT="18858" marB="18858" anchor="ctr"/>
                </a:tc>
                <a:tc>
                  <a:txBody>
                    <a:bodyPr/>
                    <a:lstStyle/>
                    <a:p>
                      <a:pPr algn="ctr"/>
                      <a:r>
                        <a:rPr lang="en-US" sz="3600" b="0" dirty="0">
                          <a:effectLst/>
                        </a:rPr>
                        <a:t>11,7 GB/s</a:t>
                      </a:r>
                      <a:endParaRPr lang="en-US" sz="3600" b="0" dirty="0">
                        <a:solidFill>
                          <a:schemeClr val="bg1"/>
                        </a:solidFill>
                        <a:effectLst/>
                      </a:endParaRPr>
                    </a:p>
                  </a:txBody>
                  <a:tcPr marL="37716" marR="37716" marT="18858" marB="18858" anchor="ctr"/>
                </a:tc>
                <a:extLst>
                  <a:ext uri="{0D108BD9-81ED-4DB2-BD59-A6C34878D82A}">
                    <a16:rowId xmlns:a16="http://schemas.microsoft.com/office/drawing/2014/main" val="1894200465"/>
                  </a:ext>
                </a:extLst>
              </a:tr>
              <a:tr h="823254">
                <a:tc>
                  <a:txBody>
                    <a:bodyPr/>
                    <a:lstStyle/>
                    <a:p>
                      <a:pPr algn="ctr"/>
                      <a:r>
                        <a:rPr lang="en-US" sz="3600" b="0">
                          <a:effectLst/>
                        </a:rPr>
                        <a:t>DDR3-1600</a:t>
                      </a:r>
                      <a:endParaRPr lang="en-US" sz="3600" b="0">
                        <a:solidFill>
                          <a:schemeClr val="bg1"/>
                        </a:solidFill>
                        <a:effectLst/>
                      </a:endParaRPr>
                    </a:p>
                  </a:txBody>
                  <a:tcPr marL="37716" marR="37716" marT="18858" marB="18858" anchor="ctr"/>
                </a:tc>
                <a:tc>
                  <a:txBody>
                    <a:bodyPr/>
                    <a:lstStyle/>
                    <a:p>
                      <a:pPr algn="ctr"/>
                      <a:r>
                        <a:rPr lang="en-US" sz="3600" b="0">
                          <a:effectLst/>
                        </a:rPr>
                        <a:t>200 MHz</a:t>
                      </a:r>
                      <a:endParaRPr lang="en-US" sz="3600" b="0">
                        <a:solidFill>
                          <a:schemeClr val="bg1"/>
                        </a:solidFill>
                        <a:effectLst/>
                      </a:endParaRPr>
                    </a:p>
                  </a:txBody>
                  <a:tcPr marL="37716" marR="37716" marT="18858" marB="18858" anchor="ctr"/>
                </a:tc>
                <a:tc>
                  <a:txBody>
                    <a:bodyPr/>
                    <a:lstStyle/>
                    <a:p>
                      <a:pPr algn="ctr"/>
                      <a:r>
                        <a:rPr lang="en-US" sz="3600" b="0">
                          <a:effectLst/>
                        </a:rPr>
                        <a:t>800 MHz</a:t>
                      </a:r>
                      <a:endParaRPr lang="en-US" sz="3600" b="0">
                        <a:solidFill>
                          <a:schemeClr val="bg1"/>
                        </a:solidFill>
                        <a:effectLst/>
                      </a:endParaRPr>
                    </a:p>
                  </a:txBody>
                  <a:tcPr marL="37716" marR="37716" marT="18858" marB="18858" anchor="ctr"/>
                </a:tc>
                <a:tc>
                  <a:txBody>
                    <a:bodyPr/>
                    <a:lstStyle/>
                    <a:p>
                      <a:pPr algn="ctr"/>
                      <a:r>
                        <a:rPr lang="en-US" sz="3600" b="0">
                          <a:effectLst/>
                        </a:rPr>
                        <a:t>1600 MHz</a:t>
                      </a:r>
                      <a:endParaRPr lang="en-US" sz="3600" b="0">
                        <a:solidFill>
                          <a:schemeClr val="bg1"/>
                        </a:solidFill>
                        <a:effectLst/>
                      </a:endParaRPr>
                    </a:p>
                  </a:txBody>
                  <a:tcPr marL="37716" marR="37716" marT="18858" marB="18858" anchor="ctr"/>
                </a:tc>
                <a:tc>
                  <a:txBody>
                    <a:bodyPr/>
                    <a:lstStyle/>
                    <a:p>
                      <a:pPr algn="ctr"/>
                      <a:r>
                        <a:rPr lang="en-US" sz="3600" b="0">
                          <a:effectLst/>
                        </a:rPr>
                        <a:t>PC3-12800</a:t>
                      </a:r>
                      <a:endParaRPr lang="en-US" sz="3600" b="0">
                        <a:solidFill>
                          <a:schemeClr val="bg1"/>
                        </a:solidFill>
                        <a:effectLst/>
                      </a:endParaRPr>
                    </a:p>
                  </a:txBody>
                  <a:tcPr marL="37716" marR="37716" marT="18858" marB="18858" anchor="ctr"/>
                </a:tc>
                <a:tc>
                  <a:txBody>
                    <a:bodyPr/>
                    <a:lstStyle/>
                    <a:p>
                      <a:pPr algn="ctr"/>
                      <a:r>
                        <a:rPr lang="en-US" sz="3600" b="0" dirty="0">
                          <a:effectLst/>
                        </a:rPr>
                        <a:t>12,8 GB/s</a:t>
                      </a:r>
                      <a:endParaRPr lang="en-US" sz="3600" b="0" dirty="0">
                        <a:solidFill>
                          <a:schemeClr val="bg1"/>
                        </a:solidFill>
                        <a:effectLst/>
                      </a:endParaRPr>
                    </a:p>
                  </a:txBody>
                  <a:tcPr marL="37716" marR="37716" marT="18858" marB="18858" anchor="ctr"/>
                </a:tc>
                <a:extLst>
                  <a:ext uri="{0D108BD9-81ED-4DB2-BD59-A6C34878D82A}">
                    <a16:rowId xmlns:a16="http://schemas.microsoft.com/office/drawing/2014/main" val="2838759998"/>
                  </a:ext>
                </a:extLst>
              </a:tr>
              <a:tr h="823254">
                <a:tc>
                  <a:txBody>
                    <a:bodyPr/>
                    <a:lstStyle/>
                    <a:p>
                      <a:pPr algn="ctr"/>
                      <a:r>
                        <a:rPr lang="en-US" sz="3600" b="0" dirty="0">
                          <a:effectLst/>
                        </a:rPr>
                        <a:t>DDR3-1866</a:t>
                      </a:r>
                      <a:endParaRPr lang="en-US" sz="3600" b="0" dirty="0">
                        <a:solidFill>
                          <a:schemeClr val="bg1"/>
                        </a:solidFill>
                        <a:effectLst/>
                      </a:endParaRPr>
                    </a:p>
                  </a:txBody>
                  <a:tcPr marL="37716" marR="37716" marT="18858" marB="18858" anchor="ctr"/>
                </a:tc>
                <a:tc>
                  <a:txBody>
                    <a:bodyPr/>
                    <a:lstStyle/>
                    <a:p>
                      <a:pPr algn="ctr"/>
                      <a:r>
                        <a:rPr lang="en-US" sz="3600" b="0">
                          <a:effectLst/>
                        </a:rPr>
                        <a:t>233 MHz</a:t>
                      </a:r>
                      <a:endParaRPr lang="en-US" sz="3600" b="0">
                        <a:solidFill>
                          <a:schemeClr val="bg1"/>
                        </a:solidFill>
                        <a:effectLst/>
                      </a:endParaRPr>
                    </a:p>
                  </a:txBody>
                  <a:tcPr marL="37716" marR="37716" marT="18858" marB="18858" anchor="ctr"/>
                </a:tc>
                <a:tc>
                  <a:txBody>
                    <a:bodyPr/>
                    <a:lstStyle/>
                    <a:p>
                      <a:pPr algn="ctr"/>
                      <a:r>
                        <a:rPr lang="en-US" sz="3600" b="0">
                          <a:effectLst/>
                        </a:rPr>
                        <a:t>933 MHz</a:t>
                      </a:r>
                      <a:endParaRPr lang="en-US" sz="3600" b="0">
                        <a:solidFill>
                          <a:schemeClr val="bg1"/>
                        </a:solidFill>
                        <a:effectLst/>
                      </a:endParaRPr>
                    </a:p>
                  </a:txBody>
                  <a:tcPr marL="37716" marR="37716" marT="18858" marB="18858" anchor="ctr"/>
                </a:tc>
                <a:tc>
                  <a:txBody>
                    <a:bodyPr/>
                    <a:lstStyle/>
                    <a:p>
                      <a:pPr algn="ctr"/>
                      <a:r>
                        <a:rPr lang="en-US" sz="3600" b="0">
                          <a:effectLst/>
                        </a:rPr>
                        <a:t>1866 MHz</a:t>
                      </a:r>
                      <a:endParaRPr lang="en-US" sz="3600" b="0">
                        <a:solidFill>
                          <a:schemeClr val="bg1"/>
                        </a:solidFill>
                        <a:effectLst/>
                      </a:endParaRPr>
                    </a:p>
                  </a:txBody>
                  <a:tcPr marL="37716" marR="37716" marT="18858" marB="18858" anchor="ctr"/>
                </a:tc>
                <a:tc>
                  <a:txBody>
                    <a:bodyPr/>
                    <a:lstStyle/>
                    <a:p>
                      <a:pPr algn="ctr"/>
                      <a:r>
                        <a:rPr lang="en-US" sz="3600" b="0">
                          <a:effectLst/>
                        </a:rPr>
                        <a:t>PC3-14900</a:t>
                      </a:r>
                      <a:endParaRPr lang="en-US" sz="3600" b="0">
                        <a:solidFill>
                          <a:schemeClr val="bg1"/>
                        </a:solidFill>
                        <a:effectLst/>
                      </a:endParaRPr>
                    </a:p>
                  </a:txBody>
                  <a:tcPr marL="37716" marR="37716" marT="18858" marB="18858" anchor="ctr"/>
                </a:tc>
                <a:tc>
                  <a:txBody>
                    <a:bodyPr/>
                    <a:lstStyle/>
                    <a:p>
                      <a:pPr algn="ctr"/>
                      <a:r>
                        <a:rPr lang="en-US" sz="3600" b="0" dirty="0">
                          <a:effectLst/>
                        </a:rPr>
                        <a:t>14,9 GB/s</a:t>
                      </a:r>
                      <a:endParaRPr lang="en-US" sz="3600" b="0" dirty="0">
                        <a:solidFill>
                          <a:schemeClr val="bg1"/>
                        </a:solidFill>
                        <a:effectLst/>
                      </a:endParaRPr>
                    </a:p>
                  </a:txBody>
                  <a:tcPr marL="37716" marR="37716" marT="18858" marB="18858" anchor="ctr"/>
                </a:tc>
                <a:extLst>
                  <a:ext uri="{0D108BD9-81ED-4DB2-BD59-A6C34878D82A}">
                    <a16:rowId xmlns:a16="http://schemas.microsoft.com/office/drawing/2014/main" val="2478357356"/>
                  </a:ext>
                </a:extLst>
              </a:tr>
              <a:tr h="823254">
                <a:tc>
                  <a:txBody>
                    <a:bodyPr/>
                    <a:lstStyle/>
                    <a:p>
                      <a:pPr algn="ctr"/>
                      <a:r>
                        <a:rPr lang="en-US" sz="3600" b="0">
                          <a:effectLst/>
                        </a:rPr>
                        <a:t>DDR3-2000</a:t>
                      </a:r>
                      <a:endParaRPr lang="en-US" sz="3600" b="0">
                        <a:solidFill>
                          <a:schemeClr val="bg1"/>
                        </a:solidFill>
                        <a:effectLst/>
                      </a:endParaRPr>
                    </a:p>
                  </a:txBody>
                  <a:tcPr marL="37716" marR="37716" marT="18858" marB="18858" anchor="ctr"/>
                </a:tc>
                <a:tc>
                  <a:txBody>
                    <a:bodyPr/>
                    <a:lstStyle/>
                    <a:p>
                      <a:pPr algn="ctr"/>
                      <a:r>
                        <a:rPr lang="en-US" sz="3600" b="0">
                          <a:effectLst/>
                        </a:rPr>
                        <a:t>250 MHz</a:t>
                      </a:r>
                      <a:endParaRPr lang="en-US" sz="3600" b="0">
                        <a:solidFill>
                          <a:schemeClr val="bg1"/>
                        </a:solidFill>
                        <a:effectLst/>
                      </a:endParaRPr>
                    </a:p>
                  </a:txBody>
                  <a:tcPr marL="37716" marR="37716" marT="18858" marB="18858" anchor="ctr"/>
                </a:tc>
                <a:tc>
                  <a:txBody>
                    <a:bodyPr/>
                    <a:lstStyle/>
                    <a:p>
                      <a:pPr algn="ctr"/>
                      <a:r>
                        <a:rPr lang="en-US" sz="3600" b="0">
                          <a:effectLst/>
                        </a:rPr>
                        <a:t>1000 MHz</a:t>
                      </a:r>
                      <a:endParaRPr lang="en-US" sz="3600" b="0">
                        <a:solidFill>
                          <a:schemeClr val="bg1"/>
                        </a:solidFill>
                        <a:effectLst/>
                      </a:endParaRPr>
                    </a:p>
                  </a:txBody>
                  <a:tcPr marL="37716" marR="37716" marT="18858" marB="18858" anchor="ctr"/>
                </a:tc>
                <a:tc>
                  <a:txBody>
                    <a:bodyPr/>
                    <a:lstStyle/>
                    <a:p>
                      <a:pPr algn="ctr"/>
                      <a:r>
                        <a:rPr lang="en-US" sz="3600" b="0">
                          <a:effectLst/>
                        </a:rPr>
                        <a:t>2000 MHz</a:t>
                      </a:r>
                      <a:endParaRPr lang="en-US" sz="3600" b="0">
                        <a:solidFill>
                          <a:schemeClr val="bg1"/>
                        </a:solidFill>
                        <a:effectLst/>
                      </a:endParaRPr>
                    </a:p>
                  </a:txBody>
                  <a:tcPr marL="37716" marR="37716" marT="18858" marB="18858" anchor="ctr"/>
                </a:tc>
                <a:tc>
                  <a:txBody>
                    <a:bodyPr/>
                    <a:lstStyle/>
                    <a:p>
                      <a:pPr algn="ctr"/>
                      <a:r>
                        <a:rPr lang="en-US" sz="3600" b="0">
                          <a:effectLst/>
                        </a:rPr>
                        <a:t>PC3-16000</a:t>
                      </a:r>
                      <a:endParaRPr lang="en-US" sz="3600" b="0">
                        <a:solidFill>
                          <a:schemeClr val="bg1"/>
                        </a:solidFill>
                        <a:effectLst/>
                      </a:endParaRPr>
                    </a:p>
                  </a:txBody>
                  <a:tcPr marL="37716" marR="37716" marT="18858" marB="18858" anchor="ctr"/>
                </a:tc>
                <a:tc>
                  <a:txBody>
                    <a:bodyPr/>
                    <a:lstStyle/>
                    <a:p>
                      <a:pPr algn="ctr"/>
                      <a:r>
                        <a:rPr lang="en-US" sz="3600" b="0" dirty="0">
                          <a:effectLst/>
                        </a:rPr>
                        <a:t>16 GB/s</a:t>
                      </a:r>
                      <a:endParaRPr lang="en-US" sz="3600" b="0" dirty="0">
                        <a:solidFill>
                          <a:schemeClr val="bg1"/>
                        </a:solidFill>
                        <a:effectLst/>
                      </a:endParaRPr>
                    </a:p>
                  </a:txBody>
                  <a:tcPr marL="37716" marR="37716" marT="18858" marB="18858" anchor="ctr"/>
                </a:tc>
                <a:extLst>
                  <a:ext uri="{0D108BD9-81ED-4DB2-BD59-A6C34878D82A}">
                    <a16:rowId xmlns:a16="http://schemas.microsoft.com/office/drawing/2014/main" val="4029203549"/>
                  </a:ext>
                </a:extLst>
              </a:tr>
              <a:tr h="823254">
                <a:tc>
                  <a:txBody>
                    <a:bodyPr/>
                    <a:lstStyle/>
                    <a:p>
                      <a:pPr algn="ctr"/>
                      <a:r>
                        <a:rPr lang="en-US" sz="3600" b="0">
                          <a:effectLst/>
                        </a:rPr>
                        <a:t>DDR3-2133</a:t>
                      </a:r>
                      <a:endParaRPr lang="en-US" sz="3600" b="0">
                        <a:solidFill>
                          <a:schemeClr val="bg1"/>
                        </a:solidFill>
                        <a:effectLst/>
                      </a:endParaRPr>
                    </a:p>
                  </a:txBody>
                  <a:tcPr marL="37716" marR="37716" marT="18858" marB="18858" anchor="ctr"/>
                </a:tc>
                <a:tc>
                  <a:txBody>
                    <a:bodyPr/>
                    <a:lstStyle/>
                    <a:p>
                      <a:pPr algn="ctr"/>
                      <a:r>
                        <a:rPr lang="en-US" sz="3600" b="0">
                          <a:effectLst/>
                        </a:rPr>
                        <a:t>266 MHz</a:t>
                      </a:r>
                      <a:endParaRPr lang="en-US" sz="3600" b="0">
                        <a:solidFill>
                          <a:schemeClr val="bg1"/>
                        </a:solidFill>
                        <a:effectLst/>
                      </a:endParaRPr>
                    </a:p>
                  </a:txBody>
                  <a:tcPr marL="37716" marR="37716" marT="18858" marB="18858" anchor="ctr"/>
                </a:tc>
                <a:tc>
                  <a:txBody>
                    <a:bodyPr/>
                    <a:lstStyle/>
                    <a:p>
                      <a:pPr algn="ctr"/>
                      <a:r>
                        <a:rPr lang="en-US" sz="3600" b="0">
                          <a:effectLst/>
                        </a:rPr>
                        <a:t>1066 MHz</a:t>
                      </a:r>
                      <a:endParaRPr lang="en-US" sz="3600" b="0">
                        <a:solidFill>
                          <a:schemeClr val="bg1"/>
                        </a:solidFill>
                        <a:effectLst/>
                      </a:endParaRPr>
                    </a:p>
                  </a:txBody>
                  <a:tcPr marL="37716" marR="37716" marT="18858" marB="18858" anchor="ctr"/>
                </a:tc>
                <a:tc>
                  <a:txBody>
                    <a:bodyPr/>
                    <a:lstStyle/>
                    <a:p>
                      <a:pPr algn="ctr"/>
                      <a:r>
                        <a:rPr lang="en-US" sz="3600" b="0">
                          <a:effectLst/>
                        </a:rPr>
                        <a:t>2133 MHz</a:t>
                      </a:r>
                      <a:endParaRPr lang="en-US" sz="3600" b="0">
                        <a:solidFill>
                          <a:schemeClr val="bg1"/>
                        </a:solidFill>
                        <a:effectLst/>
                      </a:endParaRPr>
                    </a:p>
                  </a:txBody>
                  <a:tcPr marL="37716" marR="37716" marT="18858" marB="18858" anchor="ctr"/>
                </a:tc>
                <a:tc>
                  <a:txBody>
                    <a:bodyPr/>
                    <a:lstStyle/>
                    <a:p>
                      <a:pPr algn="ctr"/>
                      <a:r>
                        <a:rPr lang="en-US" sz="3600" b="0">
                          <a:effectLst/>
                        </a:rPr>
                        <a:t>PC3-17000</a:t>
                      </a:r>
                      <a:endParaRPr lang="en-US" sz="3600" b="0">
                        <a:solidFill>
                          <a:schemeClr val="bg1"/>
                        </a:solidFill>
                        <a:effectLst/>
                      </a:endParaRPr>
                    </a:p>
                  </a:txBody>
                  <a:tcPr marL="37716" marR="37716" marT="18858" marB="18858" anchor="ctr"/>
                </a:tc>
                <a:tc>
                  <a:txBody>
                    <a:bodyPr/>
                    <a:lstStyle/>
                    <a:p>
                      <a:pPr algn="ctr"/>
                      <a:r>
                        <a:rPr lang="en-US" sz="3600" b="0" dirty="0">
                          <a:effectLst/>
                        </a:rPr>
                        <a:t>17 GB/s</a:t>
                      </a:r>
                      <a:endParaRPr lang="en-US" sz="3600" b="0" dirty="0">
                        <a:solidFill>
                          <a:schemeClr val="bg1"/>
                        </a:solidFill>
                        <a:effectLst/>
                      </a:endParaRPr>
                    </a:p>
                  </a:txBody>
                  <a:tcPr marL="37716" marR="37716" marT="18858" marB="18858" anchor="ctr"/>
                </a:tc>
                <a:extLst>
                  <a:ext uri="{0D108BD9-81ED-4DB2-BD59-A6C34878D82A}">
                    <a16:rowId xmlns:a16="http://schemas.microsoft.com/office/drawing/2014/main" val="3693940031"/>
                  </a:ext>
                </a:extLst>
              </a:tr>
              <a:tr h="823254">
                <a:tc>
                  <a:txBody>
                    <a:bodyPr/>
                    <a:lstStyle/>
                    <a:p>
                      <a:pPr algn="ctr"/>
                      <a:r>
                        <a:rPr lang="en-US" sz="3600" b="0" dirty="0">
                          <a:effectLst/>
                        </a:rPr>
                        <a:t>DDR3-2200</a:t>
                      </a:r>
                      <a:endParaRPr lang="en-US" sz="3600" b="0" dirty="0">
                        <a:solidFill>
                          <a:schemeClr val="bg1"/>
                        </a:solidFill>
                        <a:effectLst/>
                      </a:endParaRPr>
                    </a:p>
                  </a:txBody>
                  <a:tcPr marL="37716" marR="37716" marT="18858" marB="18858" anchor="ctr"/>
                </a:tc>
                <a:tc>
                  <a:txBody>
                    <a:bodyPr/>
                    <a:lstStyle/>
                    <a:p>
                      <a:pPr algn="ctr"/>
                      <a:r>
                        <a:rPr lang="en-US" sz="3600" b="0">
                          <a:effectLst/>
                        </a:rPr>
                        <a:t>350 MHz</a:t>
                      </a:r>
                      <a:endParaRPr lang="en-US" sz="3600" b="0">
                        <a:solidFill>
                          <a:schemeClr val="bg1"/>
                        </a:solidFill>
                        <a:effectLst/>
                      </a:endParaRPr>
                    </a:p>
                  </a:txBody>
                  <a:tcPr marL="37716" marR="37716" marT="18858" marB="18858" anchor="ctr"/>
                </a:tc>
                <a:tc>
                  <a:txBody>
                    <a:bodyPr/>
                    <a:lstStyle/>
                    <a:p>
                      <a:pPr algn="ctr"/>
                      <a:r>
                        <a:rPr lang="en-US" sz="3600" b="0">
                          <a:effectLst/>
                        </a:rPr>
                        <a:t>1100 MHz</a:t>
                      </a:r>
                      <a:endParaRPr lang="en-US" sz="3600" b="0">
                        <a:solidFill>
                          <a:schemeClr val="bg1"/>
                        </a:solidFill>
                        <a:effectLst/>
                      </a:endParaRPr>
                    </a:p>
                  </a:txBody>
                  <a:tcPr marL="37716" marR="37716" marT="18858" marB="18858" anchor="ctr"/>
                </a:tc>
                <a:tc>
                  <a:txBody>
                    <a:bodyPr/>
                    <a:lstStyle/>
                    <a:p>
                      <a:pPr algn="ctr"/>
                      <a:r>
                        <a:rPr lang="en-US" sz="3600" b="0">
                          <a:effectLst/>
                        </a:rPr>
                        <a:t>2200 MHz</a:t>
                      </a:r>
                      <a:endParaRPr lang="en-US" sz="3600" b="0">
                        <a:solidFill>
                          <a:schemeClr val="bg1"/>
                        </a:solidFill>
                        <a:effectLst/>
                      </a:endParaRPr>
                    </a:p>
                  </a:txBody>
                  <a:tcPr marL="37716" marR="37716" marT="18858" marB="18858" anchor="ctr"/>
                </a:tc>
                <a:tc>
                  <a:txBody>
                    <a:bodyPr/>
                    <a:lstStyle/>
                    <a:p>
                      <a:pPr algn="ctr"/>
                      <a:r>
                        <a:rPr lang="en-US" sz="3600" b="0" dirty="0">
                          <a:effectLst/>
                        </a:rPr>
                        <a:t>PC3-18000</a:t>
                      </a:r>
                      <a:endParaRPr lang="en-US" sz="3600" b="0" dirty="0">
                        <a:solidFill>
                          <a:schemeClr val="bg1"/>
                        </a:solidFill>
                        <a:effectLst/>
                      </a:endParaRPr>
                    </a:p>
                  </a:txBody>
                  <a:tcPr marL="37716" marR="37716" marT="18858" marB="18858" anchor="ctr"/>
                </a:tc>
                <a:tc>
                  <a:txBody>
                    <a:bodyPr/>
                    <a:lstStyle/>
                    <a:p>
                      <a:pPr algn="ctr"/>
                      <a:r>
                        <a:rPr lang="en-US" sz="3600" b="0" dirty="0">
                          <a:effectLst/>
                        </a:rPr>
                        <a:t>18 GB/s</a:t>
                      </a:r>
                      <a:endParaRPr lang="en-US" sz="3600" b="0" dirty="0">
                        <a:solidFill>
                          <a:schemeClr val="bg1"/>
                        </a:solidFill>
                        <a:effectLst/>
                      </a:endParaRPr>
                    </a:p>
                  </a:txBody>
                  <a:tcPr marL="37716" marR="37716" marT="18858" marB="18858" anchor="ctr"/>
                </a:tc>
                <a:extLst>
                  <a:ext uri="{0D108BD9-81ED-4DB2-BD59-A6C34878D82A}">
                    <a16:rowId xmlns:a16="http://schemas.microsoft.com/office/drawing/2014/main" val="2384851165"/>
                  </a:ext>
                </a:extLst>
              </a:tr>
            </a:tbl>
          </a:graphicData>
        </a:graphic>
      </p:graphicFrame>
      <p:sp>
        <p:nvSpPr>
          <p:cNvPr id="3" name="CuadroTexto 2">
            <a:extLst>
              <a:ext uri="{FF2B5EF4-FFF2-40B4-BE49-F238E27FC236}">
                <a16:creationId xmlns:a16="http://schemas.microsoft.com/office/drawing/2014/main" id="{CBB45ADA-1921-4B48-8D66-8D608C74B3FB}"/>
              </a:ext>
            </a:extLst>
          </p:cNvPr>
          <p:cNvSpPr txBox="1"/>
          <p:nvPr/>
        </p:nvSpPr>
        <p:spPr>
          <a:xfrm>
            <a:off x="1335386" y="536048"/>
            <a:ext cx="8848437" cy="1015663"/>
          </a:xfrm>
          <a:prstGeom prst="rect">
            <a:avLst/>
          </a:prstGeom>
          <a:noFill/>
        </p:spPr>
        <p:txBody>
          <a:bodyPr wrap="square" rtlCol="0">
            <a:spAutoFit/>
          </a:bodyPr>
          <a:lstStyle/>
          <a:p>
            <a:r>
              <a:rPr lang="es-CL" sz="6000" dirty="0"/>
              <a:t>Tabla Estándar DDR3</a:t>
            </a:r>
            <a:endParaRPr lang="en-US" sz="6000" dirty="0"/>
          </a:p>
        </p:txBody>
      </p:sp>
      <p:sp>
        <p:nvSpPr>
          <p:cNvPr id="4" name="CuadroTexto 3">
            <a:extLst>
              <a:ext uri="{FF2B5EF4-FFF2-40B4-BE49-F238E27FC236}">
                <a16:creationId xmlns:a16="http://schemas.microsoft.com/office/drawing/2014/main" id="{6581C7A6-5182-49D5-8AC6-BE6D48E0FD5D}"/>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542319413"/>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4.bp.blogspot.com/_54io4HRo6wc/TIlO-zgdTCI/AAAAAAAAAIM/WkLKv349U1s/s1600/DDRII.jpg">
            <a:extLst>
              <a:ext uri="{FF2B5EF4-FFF2-40B4-BE49-F238E27FC236}">
                <a16:creationId xmlns:a16="http://schemas.microsoft.com/office/drawing/2014/main" id="{6720C960-DE68-4BAA-BE5C-2A6A0883416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46" t="19952" r="5477" b="28572"/>
          <a:stretch/>
        </p:blipFill>
        <p:spPr bwMode="auto">
          <a:xfrm>
            <a:off x="1503423" y="3330302"/>
            <a:ext cx="21377153" cy="5299941"/>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616FECD0-C654-4EC7-86BD-ABA2FCA72AB2}"/>
              </a:ext>
            </a:extLst>
          </p:cNvPr>
          <p:cNvSpPr txBox="1"/>
          <p:nvPr/>
        </p:nvSpPr>
        <p:spPr>
          <a:xfrm>
            <a:off x="1503423" y="1217758"/>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Memoria DDR3</a:t>
            </a:r>
          </a:p>
        </p:txBody>
      </p:sp>
      <p:sp>
        <p:nvSpPr>
          <p:cNvPr id="4" name="CuadroTexto 3">
            <a:extLst>
              <a:ext uri="{FF2B5EF4-FFF2-40B4-BE49-F238E27FC236}">
                <a16:creationId xmlns:a16="http://schemas.microsoft.com/office/drawing/2014/main" id="{B884CB18-696E-4BCC-956D-8E9B68CBFE67}"/>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3532710888"/>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81269F30-D78B-4A1A-9071-33BBB26C2C17}"/>
              </a:ext>
            </a:extLst>
          </p:cNvPr>
          <p:cNvSpPr/>
          <p:nvPr/>
        </p:nvSpPr>
        <p:spPr>
          <a:xfrm>
            <a:off x="853353" y="1283924"/>
            <a:ext cx="22677293" cy="9818072"/>
          </a:xfrm>
          <a:prstGeom prst="rect">
            <a:avLst/>
          </a:prstGeom>
        </p:spPr>
        <p:txBody>
          <a:bodyPr wrap="square">
            <a:spAutoFit/>
          </a:bodyPr>
          <a:lstStyle/>
          <a:p>
            <a:r>
              <a:rPr lang="es-ES" sz="6000" dirty="0"/>
              <a:t>Memorias DDR-4 </a:t>
            </a:r>
          </a:p>
          <a:p>
            <a:pPr marL="571500" indent="-571500">
              <a:buFont typeface="Arial" panose="020B0604020202020204" pitchFamily="34" charset="0"/>
              <a:buChar char="•"/>
            </a:pPr>
            <a:r>
              <a:rPr lang="es-ES" sz="4400" dirty="0"/>
              <a:t>proviene de ("Dual Data Rate 4"), lo que traducido significa transmisión doble de datos cuarta generación.</a:t>
            </a:r>
          </a:p>
          <a:p>
            <a:pPr marL="571500" indent="-571500">
              <a:buFont typeface="Arial" panose="020B0604020202020204" pitchFamily="34" charset="0"/>
              <a:buChar char="•"/>
            </a:pPr>
            <a:endParaRPr lang="es-ES" sz="4400" dirty="0"/>
          </a:p>
          <a:p>
            <a:pPr marL="571500" indent="-571500">
              <a:buFont typeface="Arial" panose="020B0604020202020204" pitchFamily="34" charset="0"/>
              <a:buChar char="•"/>
            </a:pPr>
            <a:r>
              <a:rPr lang="es-ES" sz="4400" dirty="0"/>
              <a:t>Se trata de el estándar desarrollado inicialmente por la firma Samsung para el uso con nuevas tecnologías. </a:t>
            </a:r>
          </a:p>
          <a:p>
            <a:pPr marL="571500" indent="-571500">
              <a:buFont typeface="Arial" panose="020B0604020202020204" pitchFamily="34" charset="0"/>
              <a:buChar char="•"/>
            </a:pPr>
            <a:endParaRPr lang="es-ES" sz="4400" dirty="0"/>
          </a:p>
          <a:p>
            <a:pPr marL="571500" indent="-571500">
              <a:buFont typeface="Arial" panose="020B0604020202020204" pitchFamily="34" charset="0"/>
              <a:buChar char="•"/>
            </a:pPr>
            <a:r>
              <a:rPr lang="es-ES" sz="4400" dirty="0"/>
              <a:t>Al igual que sus antecesoras, se basa en el uso de tecnología tipo DRAM (RAM de celdas construidas a base de capacitores), cuentan con 288 terminales, las cuáles están especializadas para las ranuras de las tarjetas principales (Motherboard) de nueva generación con soporte Intel </a:t>
            </a:r>
            <a:r>
              <a:rPr lang="es-ES" sz="4400" dirty="0" err="1"/>
              <a:t>Haswell</a:t>
            </a:r>
            <a:r>
              <a:rPr lang="es-ES" sz="4400" dirty="0"/>
              <a:t>-E (X99). </a:t>
            </a:r>
          </a:p>
          <a:p>
            <a:pPr marL="571500" indent="-571500">
              <a:buFont typeface="Arial" panose="020B0604020202020204" pitchFamily="34" charset="0"/>
              <a:buChar char="•"/>
            </a:pPr>
            <a:endParaRPr lang="es-ES" sz="4400" dirty="0"/>
          </a:p>
          <a:p>
            <a:pPr marL="571500" indent="-571500">
              <a:buFont typeface="Arial" panose="020B0604020202020204" pitchFamily="34" charset="0"/>
              <a:buChar char="•"/>
            </a:pPr>
            <a:r>
              <a:rPr lang="es-ES" sz="4400" dirty="0"/>
              <a:t>También se les denomina DIMM tipo DDR4, debido a que cuentan con conectores físicamente independientes por ambas caras como el primer estándar DIMM.</a:t>
            </a:r>
            <a:endParaRPr lang="es-CL" sz="4400" dirty="0"/>
          </a:p>
        </p:txBody>
      </p:sp>
      <p:sp>
        <p:nvSpPr>
          <p:cNvPr id="3" name="CuadroTexto 2">
            <a:extLst>
              <a:ext uri="{FF2B5EF4-FFF2-40B4-BE49-F238E27FC236}">
                <a16:creationId xmlns:a16="http://schemas.microsoft.com/office/drawing/2014/main" id="{E4D0D6CD-70B4-46EB-BB59-37966EE85A0F}"/>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175613618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A000185A-2E18-4A17-BBAD-F3BFAF3141C7}"/>
              </a:ext>
            </a:extLst>
          </p:cNvPr>
          <p:cNvPicPr>
            <a:picLocks noChangeAspect="1"/>
          </p:cNvPicPr>
          <p:nvPr/>
        </p:nvPicPr>
        <p:blipFill>
          <a:blip r:embed="rId3"/>
          <a:stretch>
            <a:fillRect/>
          </a:stretch>
        </p:blipFill>
        <p:spPr>
          <a:xfrm>
            <a:off x="2881745" y="2189018"/>
            <a:ext cx="17955491" cy="9886710"/>
          </a:xfrm>
          <a:prstGeom prst="rect">
            <a:avLst/>
          </a:prstGeom>
        </p:spPr>
      </p:pic>
      <p:sp>
        <p:nvSpPr>
          <p:cNvPr id="5" name="CuadroTexto 4">
            <a:extLst>
              <a:ext uri="{FF2B5EF4-FFF2-40B4-BE49-F238E27FC236}">
                <a16:creationId xmlns:a16="http://schemas.microsoft.com/office/drawing/2014/main" id="{A5B4D044-681B-439D-A7D8-5B06BA3AD283}"/>
              </a:ext>
            </a:extLst>
          </p:cNvPr>
          <p:cNvSpPr txBox="1"/>
          <p:nvPr/>
        </p:nvSpPr>
        <p:spPr>
          <a:xfrm>
            <a:off x="2022763" y="1055497"/>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Memorias DDR-4 </a:t>
            </a:r>
          </a:p>
        </p:txBody>
      </p:sp>
      <p:sp>
        <p:nvSpPr>
          <p:cNvPr id="4" name="CuadroTexto 3">
            <a:extLst>
              <a:ext uri="{FF2B5EF4-FFF2-40B4-BE49-F238E27FC236}">
                <a16:creationId xmlns:a16="http://schemas.microsoft.com/office/drawing/2014/main" id="{6DA2A8B8-97FB-445E-A288-18AFEF9AD460}"/>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1901435456"/>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a:extLst>
              <a:ext uri="{FF2B5EF4-FFF2-40B4-BE49-F238E27FC236}">
                <a16:creationId xmlns:a16="http://schemas.microsoft.com/office/drawing/2014/main" id="{43AAC225-2B46-4E3B-8F9D-974E5C3F202B}"/>
              </a:ext>
            </a:extLst>
          </p:cNvPr>
          <p:cNvGraphicFramePr>
            <a:graphicFrameLocks noGrp="1"/>
          </p:cNvGraphicFramePr>
          <p:nvPr>
            <p:extLst>
              <p:ext uri="{D42A27DB-BD31-4B8C-83A1-F6EECF244321}">
                <p14:modId xmlns:p14="http://schemas.microsoft.com/office/powerpoint/2010/main" val="1984891761"/>
              </p:ext>
            </p:extLst>
          </p:nvPr>
        </p:nvGraphicFramePr>
        <p:xfrm>
          <a:off x="775717" y="1553120"/>
          <a:ext cx="22832565" cy="10609760"/>
        </p:xfrm>
        <a:graphic>
          <a:graphicData uri="http://schemas.openxmlformats.org/drawingml/2006/table">
            <a:tbl>
              <a:tblPr firstRow="1">
                <a:tableStyleId>{912C8C85-51F0-491E-9774-3900AFEF0FD7}</a:tableStyleId>
              </a:tblPr>
              <a:tblGrid>
                <a:gridCol w="4635269">
                  <a:extLst>
                    <a:ext uri="{9D8B030D-6E8A-4147-A177-3AD203B41FA5}">
                      <a16:colId xmlns:a16="http://schemas.microsoft.com/office/drawing/2014/main" val="2273059827"/>
                    </a:ext>
                  </a:extLst>
                </a:gridCol>
                <a:gridCol w="3944908">
                  <a:extLst>
                    <a:ext uri="{9D8B030D-6E8A-4147-A177-3AD203B41FA5}">
                      <a16:colId xmlns:a16="http://schemas.microsoft.com/office/drawing/2014/main" val="672429349"/>
                    </a:ext>
                  </a:extLst>
                </a:gridCol>
                <a:gridCol w="3563097">
                  <a:extLst>
                    <a:ext uri="{9D8B030D-6E8A-4147-A177-3AD203B41FA5}">
                      <a16:colId xmlns:a16="http://schemas.microsoft.com/office/drawing/2014/main" val="3259617321"/>
                    </a:ext>
                  </a:extLst>
                </a:gridCol>
                <a:gridCol w="3563097">
                  <a:extLst>
                    <a:ext uri="{9D8B030D-6E8A-4147-A177-3AD203B41FA5}">
                      <a16:colId xmlns:a16="http://schemas.microsoft.com/office/drawing/2014/main" val="2163936902"/>
                    </a:ext>
                  </a:extLst>
                </a:gridCol>
                <a:gridCol w="3563097">
                  <a:extLst>
                    <a:ext uri="{9D8B030D-6E8A-4147-A177-3AD203B41FA5}">
                      <a16:colId xmlns:a16="http://schemas.microsoft.com/office/drawing/2014/main" val="2803365245"/>
                    </a:ext>
                  </a:extLst>
                </a:gridCol>
                <a:gridCol w="3563097">
                  <a:extLst>
                    <a:ext uri="{9D8B030D-6E8A-4147-A177-3AD203B41FA5}">
                      <a16:colId xmlns:a16="http://schemas.microsoft.com/office/drawing/2014/main" val="3308388667"/>
                    </a:ext>
                  </a:extLst>
                </a:gridCol>
              </a:tblGrid>
              <a:tr h="2036216">
                <a:tc>
                  <a:txBody>
                    <a:bodyPr/>
                    <a:lstStyle/>
                    <a:p>
                      <a:r>
                        <a:rPr lang="en-US" sz="3600">
                          <a:effectLst/>
                        </a:rPr>
                        <a:t>Nombre estándar</a:t>
                      </a:r>
                      <a:endParaRPr lang="en-US" sz="3600" dirty="0">
                        <a:solidFill>
                          <a:schemeClr val="bg1"/>
                        </a:solidFill>
                        <a:effectLst/>
                      </a:endParaRPr>
                    </a:p>
                  </a:txBody>
                  <a:tcPr marL="43941" marR="43941" marT="21971" marB="21971" anchor="ctr"/>
                </a:tc>
                <a:tc>
                  <a:txBody>
                    <a:bodyPr/>
                    <a:lstStyle/>
                    <a:p>
                      <a:r>
                        <a:rPr lang="en-US" sz="3600">
                          <a:effectLst/>
                        </a:rPr>
                        <a:t>Frecuencia de reloj</a:t>
                      </a:r>
                      <a:endParaRPr lang="en-US" sz="3600">
                        <a:solidFill>
                          <a:schemeClr val="bg1"/>
                        </a:solidFill>
                        <a:effectLst/>
                      </a:endParaRPr>
                    </a:p>
                  </a:txBody>
                  <a:tcPr marL="43941" marR="43941" marT="21971" marB="21971" anchor="ctr"/>
                </a:tc>
                <a:tc>
                  <a:txBody>
                    <a:bodyPr/>
                    <a:lstStyle/>
                    <a:p>
                      <a:r>
                        <a:rPr lang="en-US" sz="3600">
                          <a:effectLst/>
                        </a:rPr>
                        <a:t>Frecuencia de bus</a:t>
                      </a:r>
                      <a:endParaRPr lang="en-US" sz="3600">
                        <a:solidFill>
                          <a:schemeClr val="bg1"/>
                        </a:solidFill>
                        <a:effectLst/>
                      </a:endParaRPr>
                    </a:p>
                  </a:txBody>
                  <a:tcPr marL="43941" marR="43941" marT="21971" marB="21971" anchor="ctr"/>
                </a:tc>
                <a:tc>
                  <a:txBody>
                    <a:bodyPr/>
                    <a:lstStyle/>
                    <a:p>
                      <a:r>
                        <a:rPr lang="en-US" sz="3600">
                          <a:effectLst/>
                        </a:rPr>
                        <a:t>Velocidad de trasferencia</a:t>
                      </a:r>
                      <a:endParaRPr lang="en-US" sz="3600">
                        <a:solidFill>
                          <a:schemeClr val="bg1"/>
                        </a:solidFill>
                        <a:effectLst/>
                      </a:endParaRPr>
                    </a:p>
                  </a:txBody>
                  <a:tcPr marL="43941" marR="43941" marT="21971" marB="21971" anchor="ctr"/>
                </a:tc>
                <a:tc>
                  <a:txBody>
                    <a:bodyPr/>
                    <a:lstStyle/>
                    <a:p>
                      <a:r>
                        <a:rPr lang="en-US" sz="3600">
                          <a:effectLst/>
                        </a:rPr>
                        <a:t>Nombre del módulo</a:t>
                      </a:r>
                      <a:endParaRPr lang="en-US" sz="3600">
                        <a:solidFill>
                          <a:schemeClr val="bg1"/>
                        </a:solidFill>
                        <a:effectLst/>
                      </a:endParaRPr>
                    </a:p>
                  </a:txBody>
                  <a:tcPr marL="43941" marR="43941" marT="21971" marB="21971" anchor="ctr"/>
                </a:tc>
                <a:tc>
                  <a:txBody>
                    <a:bodyPr/>
                    <a:lstStyle/>
                    <a:p>
                      <a:r>
                        <a:rPr lang="en-US" sz="3600">
                          <a:effectLst/>
                        </a:rPr>
                        <a:t>Capacidad de transferencia</a:t>
                      </a:r>
                      <a:endParaRPr lang="en-US" sz="3600">
                        <a:solidFill>
                          <a:schemeClr val="bg1"/>
                        </a:solidFill>
                        <a:effectLst/>
                      </a:endParaRPr>
                    </a:p>
                  </a:txBody>
                  <a:tcPr marL="43941" marR="43941" marT="21971" marB="21971" anchor="ctr"/>
                </a:tc>
                <a:extLst>
                  <a:ext uri="{0D108BD9-81ED-4DB2-BD59-A6C34878D82A}">
                    <a16:rowId xmlns:a16="http://schemas.microsoft.com/office/drawing/2014/main" val="1355808089"/>
                  </a:ext>
                </a:extLst>
              </a:tr>
              <a:tr h="1071693">
                <a:tc>
                  <a:txBody>
                    <a:bodyPr/>
                    <a:lstStyle/>
                    <a:p>
                      <a:r>
                        <a:rPr lang="en-US" sz="3600">
                          <a:effectLst/>
                        </a:rPr>
                        <a:t>DDR4-1600</a:t>
                      </a:r>
                      <a:endParaRPr lang="en-US" sz="3600">
                        <a:solidFill>
                          <a:schemeClr val="bg1"/>
                        </a:solidFill>
                        <a:effectLst/>
                      </a:endParaRPr>
                    </a:p>
                  </a:txBody>
                  <a:tcPr marL="43941" marR="43941" marT="21971" marB="21971" anchor="ctr"/>
                </a:tc>
                <a:tc>
                  <a:txBody>
                    <a:bodyPr/>
                    <a:lstStyle/>
                    <a:p>
                      <a:r>
                        <a:rPr lang="en-US" sz="3600">
                          <a:effectLst/>
                        </a:rPr>
                        <a:t>200 MHz</a:t>
                      </a:r>
                      <a:endParaRPr lang="en-US" sz="3600">
                        <a:solidFill>
                          <a:schemeClr val="bg1"/>
                        </a:solidFill>
                        <a:effectLst/>
                      </a:endParaRPr>
                    </a:p>
                  </a:txBody>
                  <a:tcPr marL="43941" marR="43941" marT="21971" marB="21971" anchor="ctr"/>
                </a:tc>
                <a:tc>
                  <a:txBody>
                    <a:bodyPr/>
                    <a:lstStyle/>
                    <a:p>
                      <a:r>
                        <a:rPr lang="en-US" sz="3600">
                          <a:effectLst/>
                        </a:rPr>
                        <a:t>800 MHz</a:t>
                      </a:r>
                      <a:endParaRPr lang="en-US" sz="3600">
                        <a:solidFill>
                          <a:schemeClr val="bg1"/>
                        </a:solidFill>
                        <a:effectLst/>
                      </a:endParaRPr>
                    </a:p>
                  </a:txBody>
                  <a:tcPr marL="43941" marR="43941" marT="21971" marB="21971" anchor="ctr"/>
                </a:tc>
                <a:tc>
                  <a:txBody>
                    <a:bodyPr/>
                    <a:lstStyle/>
                    <a:p>
                      <a:r>
                        <a:rPr lang="en-US" sz="3600">
                          <a:effectLst/>
                        </a:rPr>
                        <a:t>1600 MHz</a:t>
                      </a:r>
                      <a:endParaRPr lang="en-US" sz="3600">
                        <a:solidFill>
                          <a:schemeClr val="bg1"/>
                        </a:solidFill>
                        <a:effectLst/>
                      </a:endParaRPr>
                    </a:p>
                  </a:txBody>
                  <a:tcPr marL="43941" marR="43941" marT="21971" marB="21971" anchor="ctr"/>
                </a:tc>
                <a:tc>
                  <a:txBody>
                    <a:bodyPr/>
                    <a:lstStyle/>
                    <a:p>
                      <a:r>
                        <a:rPr lang="en-US" sz="3600">
                          <a:effectLst/>
                        </a:rPr>
                        <a:t>PC4-12800</a:t>
                      </a:r>
                      <a:endParaRPr lang="en-US" sz="3600">
                        <a:solidFill>
                          <a:schemeClr val="bg1"/>
                        </a:solidFill>
                        <a:effectLst/>
                      </a:endParaRPr>
                    </a:p>
                  </a:txBody>
                  <a:tcPr marL="43941" marR="43941" marT="21971" marB="21971" anchor="ctr"/>
                </a:tc>
                <a:tc>
                  <a:txBody>
                    <a:bodyPr/>
                    <a:lstStyle/>
                    <a:p>
                      <a:r>
                        <a:rPr lang="en-US" sz="3600">
                          <a:effectLst/>
                        </a:rPr>
                        <a:t>12,8 GB/s</a:t>
                      </a:r>
                      <a:endParaRPr lang="en-US" sz="3600">
                        <a:solidFill>
                          <a:schemeClr val="bg1"/>
                        </a:solidFill>
                        <a:effectLst/>
                      </a:endParaRPr>
                    </a:p>
                  </a:txBody>
                  <a:tcPr marL="43941" marR="43941" marT="21971" marB="21971" anchor="ctr"/>
                </a:tc>
                <a:extLst>
                  <a:ext uri="{0D108BD9-81ED-4DB2-BD59-A6C34878D82A}">
                    <a16:rowId xmlns:a16="http://schemas.microsoft.com/office/drawing/2014/main" val="3516443918"/>
                  </a:ext>
                </a:extLst>
              </a:tr>
              <a:tr h="1071693">
                <a:tc>
                  <a:txBody>
                    <a:bodyPr/>
                    <a:lstStyle/>
                    <a:p>
                      <a:r>
                        <a:rPr lang="en-US" sz="3600" dirty="0">
                          <a:effectLst/>
                        </a:rPr>
                        <a:t>DDR4-1866</a:t>
                      </a:r>
                      <a:endParaRPr lang="en-US" sz="3600" dirty="0">
                        <a:solidFill>
                          <a:schemeClr val="bg1"/>
                        </a:solidFill>
                        <a:effectLst/>
                      </a:endParaRPr>
                    </a:p>
                  </a:txBody>
                  <a:tcPr marL="43941" marR="43941" marT="21971" marB="21971" anchor="ctr"/>
                </a:tc>
                <a:tc>
                  <a:txBody>
                    <a:bodyPr/>
                    <a:lstStyle/>
                    <a:p>
                      <a:r>
                        <a:rPr lang="en-US" sz="3600">
                          <a:effectLst/>
                        </a:rPr>
                        <a:t>233 MHz</a:t>
                      </a:r>
                      <a:endParaRPr lang="en-US" sz="3600">
                        <a:solidFill>
                          <a:schemeClr val="bg1"/>
                        </a:solidFill>
                        <a:effectLst/>
                      </a:endParaRPr>
                    </a:p>
                  </a:txBody>
                  <a:tcPr marL="43941" marR="43941" marT="21971" marB="21971" anchor="ctr"/>
                </a:tc>
                <a:tc>
                  <a:txBody>
                    <a:bodyPr/>
                    <a:lstStyle/>
                    <a:p>
                      <a:r>
                        <a:rPr lang="en-US" sz="3600">
                          <a:effectLst/>
                        </a:rPr>
                        <a:t>933 MHz</a:t>
                      </a:r>
                      <a:endParaRPr lang="en-US" sz="3600">
                        <a:solidFill>
                          <a:schemeClr val="bg1"/>
                        </a:solidFill>
                        <a:effectLst/>
                      </a:endParaRPr>
                    </a:p>
                  </a:txBody>
                  <a:tcPr marL="43941" marR="43941" marT="21971" marB="21971" anchor="ctr"/>
                </a:tc>
                <a:tc>
                  <a:txBody>
                    <a:bodyPr/>
                    <a:lstStyle/>
                    <a:p>
                      <a:r>
                        <a:rPr lang="en-US" sz="3600">
                          <a:effectLst/>
                        </a:rPr>
                        <a:t>1866 MHz</a:t>
                      </a:r>
                      <a:endParaRPr lang="en-US" sz="3600">
                        <a:solidFill>
                          <a:schemeClr val="bg1"/>
                        </a:solidFill>
                        <a:effectLst/>
                      </a:endParaRPr>
                    </a:p>
                  </a:txBody>
                  <a:tcPr marL="43941" marR="43941" marT="21971" marB="21971" anchor="ctr"/>
                </a:tc>
                <a:tc>
                  <a:txBody>
                    <a:bodyPr/>
                    <a:lstStyle/>
                    <a:p>
                      <a:r>
                        <a:rPr lang="en-US" sz="3600">
                          <a:effectLst/>
                        </a:rPr>
                        <a:t>PC4-14900</a:t>
                      </a:r>
                      <a:endParaRPr lang="en-US" sz="3600">
                        <a:solidFill>
                          <a:schemeClr val="bg1"/>
                        </a:solidFill>
                        <a:effectLst/>
                      </a:endParaRPr>
                    </a:p>
                  </a:txBody>
                  <a:tcPr marL="43941" marR="43941" marT="21971" marB="21971" anchor="ctr"/>
                </a:tc>
                <a:tc>
                  <a:txBody>
                    <a:bodyPr/>
                    <a:lstStyle/>
                    <a:p>
                      <a:r>
                        <a:rPr lang="en-US" sz="3600">
                          <a:effectLst/>
                        </a:rPr>
                        <a:t>14,9 GB/s</a:t>
                      </a:r>
                      <a:endParaRPr lang="en-US" sz="3600">
                        <a:solidFill>
                          <a:schemeClr val="bg1"/>
                        </a:solidFill>
                        <a:effectLst/>
                      </a:endParaRPr>
                    </a:p>
                  </a:txBody>
                  <a:tcPr marL="43941" marR="43941" marT="21971" marB="21971" anchor="ctr"/>
                </a:tc>
                <a:extLst>
                  <a:ext uri="{0D108BD9-81ED-4DB2-BD59-A6C34878D82A}">
                    <a16:rowId xmlns:a16="http://schemas.microsoft.com/office/drawing/2014/main" val="1519390998"/>
                  </a:ext>
                </a:extLst>
              </a:tr>
              <a:tr h="1071693">
                <a:tc>
                  <a:txBody>
                    <a:bodyPr/>
                    <a:lstStyle/>
                    <a:p>
                      <a:r>
                        <a:rPr lang="en-US" sz="3600">
                          <a:effectLst/>
                        </a:rPr>
                        <a:t>DDR4-2133</a:t>
                      </a:r>
                      <a:endParaRPr lang="en-US" sz="3600">
                        <a:solidFill>
                          <a:schemeClr val="bg1"/>
                        </a:solidFill>
                        <a:effectLst/>
                      </a:endParaRPr>
                    </a:p>
                  </a:txBody>
                  <a:tcPr marL="43941" marR="43941" marT="21971" marB="21971" anchor="ctr"/>
                </a:tc>
                <a:tc>
                  <a:txBody>
                    <a:bodyPr/>
                    <a:lstStyle/>
                    <a:p>
                      <a:r>
                        <a:rPr lang="en-US" sz="3600">
                          <a:effectLst/>
                        </a:rPr>
                        <a:t>266 MHz</a:t>
                      </a:r>
                      <a:endParaRPr lang="en-US" sz="3600" dirty="0">
                        <a:solidFill>
                          <a:schemeClr val="bg1"/>
                        </a:solidFill>
                        <a:effectLst/>
                      </a:endParaRPr>
                    </a:p>
                  </a:txBody>
                  <a:tcPr marL="43941" marR="43941" marT="21971" marB="21971" anchor="ctr"/>
                </a:tc>
                <a:tc>
                  <a:txBody>
                    <a:bodyPr/>
                    <a:lstStyle/>
                    <a:p>
                      <a:r>
                        <a:rPr lang="en-US" sz="3600">
                          <a:effectLst/>
                        </a:rPr>
                        <a:t>1066 MHz</a:t>
                      </a:r>
                      <a:endParaRPr lang="en-US" sz="3600">
                        <a:solidFill>
                          <a:schemeClr val="bg1"/>
                        </a:solidFill>
                        <a:effectLst/>
                      </a:endParaRPr>
                    </a:p>
                  </a:txBody>
                  <a:tcPr marL="43941" marR="43941" marT="21971" marB="21971" anchor="ctr"/>
                </a:tc>
                <a:tc>
                  <a:txBody>
                    <a:bodyPr/>
                    <a:lstStyle/>
                    <a:p>
                      <a:r>
                        <a:rPr lang="en-US" sz="3600">
                          <a:effectLst/>
                        </a:rPr>
                        <a:t>2133 MHz</a:t>
                      </a:r>
                      <a:endParaRPr lang="en-US" sz="3600">
                        <a:solidFill>
                          <a:schemeClr val="bg1"/>
                        </a:solidFill>
                        <a:effectLst/>
                      </a:endParaRPr>
                    </a:p>
                  </a:txBody>
                  <a:tcPr marL="43941" marR="43941" marT="21971" marB="21971" anchor="ctr"/>
                </a:tc>
                <a:tc>
                  <a:txBody>
                    <a:bodyPr/>
                    <a:lstStyle/>
                    <a:p>
                      <a:r>
                        <a:rPr lang="en-US" sz="3600">
                          <a:effectLst/>
                        </a:rPr>
                        <a:t>PC4-17000</a:t>
                      </a:r>
                      <a:endParaRPr lang="en-US" sz="3600">
                        <a:solidFill>
                          <a:schemeClr val="bg1"/>
                        </a:solidFill>
                        <a:effectLst/>
                      </a:endParaRPr>
                    </a:p>
                  </a:txBody>
                  <a:tcPr marL="43941" marR="43941" marT="21971" marB="21971" anchor="ctr"/>
                </a:tc>
                <a:tc>
                  <a:txBody>
                    <a:bodyPr/>
                    <a:lstStyle/>
                    <a:p>
                      <a:r>
                        <a:rPr lang="en-US" sz="3600">
                          <a:effectLst/>
                        </a:rPr>
                        <a:t>17 GB/s</a:t>
                      </a:r>
                      <a:endParaRPr lang="en-US" sz="3600">
                        <a:solidFill>
                          <a:schemeClr val="bg1"/>
                        </a:solidFill>
                        <a:effectLst/>
                      </a:endParaRPr>
                    </a:p>
                  </a:txBody>
                  <a:tcPr marL="43941" marR="43941" marT="21971" marB="21971" anchor="ctr"/>
                </a:tc>
                <a:extLst>
                  <a:ext uri="{0D108BD9-81ED-4DB2-BD59-A6C34878D82A}">
                    <a16:rowId xmlns:a16="http://schemas.microsoft.com/office/drawing/2014/main" val="3433629613"/>
                  </a:ext>
                </a:extLst>
              </a:tr>
              <a:tr h="1071693">
                <a:tc>
                  <a:txBody>
                    <a:bodyPr/>
                    <a:lstStyle/>
                    <a:p>
                      <a:r>
                        <a:rPr lang="en-US" sz="3600">
                          <a:effectLst/>
                        </a:rPr>
                        <a:t>DDR4-2400</a:t>
                      </a:r>
                      <a:endParaRPr lang="en-US" sz="3600">
                        <a:solidFill>
                          <a:schemeClr val="bg1"/>
                        </a:solidFill>
                        <a:effectLst/>
                      </a:endParaRPr>
                    </a:p>
                  </a:txBody>
                  <a:tcPr marL="43941" marR="43941" marT="21971" marB="21971" anchor="ctr"/>
                </a:tc>
                <a:tc>
                  <a:txBody>
                    <a:bodyPr/>
                    <a:lstStyle/>
                    <a:p>
                      <a:r>
                        <a:rPr lang="en-US" sz="3600">
                          <a:effectLst/>
                        </a:rPr>
                        <a:t>300 MHz</a:t>
                      </a:r>
                      <a:endParaRPr lang="en-US" sz="3600">
                        <a:solidFill>
                          <a:schemeClr val="bg1"/>
                        </a:solidFill>
                        <a:effectLst/>
                      </a:endParaRPr>
                    </a:p>
                  </a:txBody>
                  <a:tcPr marL="43941" marR="43941" marT="21971" marB="21971" anchor="ctr"/>
                </a:tc>
                <a:tc>
                  <a:txBody>
                    <a:bodyPr/>
                    <a:lstStyle/>
                    <a:p>
                      <a:r>
                        <a:rPr lang="en-US" sz="3600">
                          <a:effectLst/>
                        </a:rPr>
                        <a:t>1200 MHz</a:t>
                      </a:r>
                      <a:endParaRPr lang="en-US" sz="3600">
                        <a:solidFill>
                          <a:schemeClr val="bg1"/>
                        </a:solidFill>
                        <a:effectLst/>
                      </a:endParaRPr>
                    </a:p>
                  </a:txBody>
                  <a:tcPr marL="43941" marR="43941" marT="21971" marB="21971" anchor="ctr"/>
                </a:tc>
                <a:tc>
                  <a:txBody>
                    <a:bodyPr/>
                    <a:lstStyle/>
                    <a:p>
                      <a:r>
                        <a:rPr lang="en-US" sz="3600">
                          <a:effectLst/>
                        </a:rPr>
                        <a:t>2400 MHz</a:t>
                      </a:r>
                      <a:endParaRPr lang="en-US" sz="3600">
                        <a:solidFill>
                          <a:schemeClr val="bg1"/>
                        </a:solidFill>
                        <a:effectLst/>
                      </a:endParaRPr>
                    </a:p>
                  </a:txBody>
                  <a:tcPr marL="43941" marR="43941" marT="21971" marB="21971" anchor="ctr"/>
                </a:tc>
                <a:tc>
                  <a:txBody>
                    <a:bodyPr/>
                    <a:lstStyle/>
                    <a:p>
                      <a:r>
                        <a:rPr lang="en-US" sz="3600">
                          <a:effectLst/>
                        </a:rPr>
                        <a:t>PC4-19200</a:t>
                      </a:r>
                      <a:endParaRPr lang="en-US" sz="3600">
                        <a:solidFill>
                          <a:schemeClr val="bg1"/>
                        </a:solidFill>
                        <a:effectLst/>
                      </a:endParaRPr>
                    </a:p>
                  </a:txBody>
                  <a:tcPr marL="43941" marR="43941" marT="21971" marB="21971" anchor="ctr"/>
                </a:tc>
                <a:tc>
                  <a:txBody>
                    <a:bodyPr/>
                    <a:lstStyle/>
                    <a:p>
                      <a:r>
                        <a:rPr lang="en-US" sz="3600">
                          <a:effectLst/>
                        </a:rPr>
                        <a:t>19,9 GB/s</a:t>
                      </a:r>
                      <a:endParaRPr lang="en-US" sz="3600">
                        <a:solidFill>
                          <a:schemeClr val="bg1"/>
                        </a:solidFill>
                        <a:effectLst/>
                      </a:endParaRPr>
                    </a:p>
                  </a:txBody>
                  <a:tcPr marL="43941" marR="43941" marT="21971" marB="21971" anchor="ctr"/>
                </a:tc>
                <a:extLst>
                  <a:ext uri="{0D108BD9-81ED-4DB2-BD59-A6C34878D82A}">
                    <a16:rowId xmlns:a16="http://schemas.microsoft.com/office/drawing/2014/main" val="2238549936"/>
                  </a:ext>
                </a:extLst>
              </a:tr>
              <a:tr h="1071693">
                <a:tc>
                  <a:txBody>
                    <a:bodyPr/>
                    <a:lstStyle/>
                    <a:p>
                      <a:r>
                        <a:rPr lang="en-US" sz="3600">
                          <a:effectLst/>
                        </a:rPr>
                        <a:t>DDR4-2666</a:t>
                      </a:r>
                      <a:endParaRPr lang="en-US" sz="3600">
                        <a:solidFill>
                          <a:schemeClr val="bg1"/>
                        </a:solidFill>
                        <a:effectLst/>
                      </a:endParaRPr>
                    </a:p>
                  </a:txBody>
                  <a:tcPr marL="43941" marR="43941" marT="21971" marB="21971" anchor="ctr"/>
                </a:tc>
                <a:tc>
                  <a:txBody>
                    <a:bodyPr/>
                    <a:lstStyle/>
                    <a:p>
                      <a:r>
                        <a:rPr lang="en-US" sz="3600">
                          <a:effectLst/>
                        </a:rPr>
                        <a:t>333​ MHz</a:t>
                      </a:r>
                      <a:endParaRPr lang="en-US" sz="3600">
                        <a:solidFill>
                          <a:schemeClr val="bg1"/>
                        </a:solidFill>
                        <a:effectLst/>
                      </a:endParaRPr>
                    </a:p>
                  </a:txBody>
                  <a:tcPr marL="43941" marR="43941" marT="21971" marB="21971" anchor="ctr"/>
                </a:tc>
                <a:tc>
                  <a:txBody>
                    <a:bodyPr/>
                    <a:lstStyle/>
                    <a:p>
                      <a:r>
                        <a:rPr lang="en-US" sz="3600">
                          <a:effectLst/>
                        </a:rPr>
                        <a:t>1333 MHz</a:t>
                      </a:r>
                      <a:endParaRPr lang="en-US" sz="3600">
                        <a:solidFill>
                          <a:schemeClr val="bg1"/>
                        </a:solidFill>
                        <a:effectLst/>
                      </a:endParaRPr>
                    </a:p>
                  </a:txBody>
                  <a:tcPr marL="43941" marR="43941" marT="21971" marB="21971" anchor="ctr"/>
                </a:tc>
                <a:tc>
                  <a:txBody>
                    <a:bodyPr/>
                    <a:lstStyle/>
                    <a:p>
                      <a:r>
                        <a:rPr lang="en-US" sz="3600">
                          <a:effectLst/>
                        </a:rPr>
                        <a:t>2666 MHz</a:t>
                      </a:r>
                      <a:endParaRPr lang="en-US" sz="3600">
                        <a:solidFill>
                          <a:schemeClr val="bg1"/>
                        </a:solidFill>
                        <a:effectLst/>
                      </a:endParaRPr>
                    </a:p>
                  </a:txBody>
                  <a:tcPr marL="43941" marR="43941" marT="21971" marB="21971" anchor="ctr"/>
                </a:tc>
                <a:tc>
                  <a:txBody>
                    <a:bodyPr/>
                    <a:lstStyle/>
                    <a:p>
                      <a:r>
                        <a:rPr lang="en-US" sz="3600">
                          <a:effectLst/>
                        </a:rPr>
                        <a:t>PC4-21300</a:t>
                      </a:r>
                      <a:endParaRPr lang="en-US" sz="3600">
                        <a:solidFill>
                          <a:schemeClr val="bg1"/>
                        </a:solidFill>
                        <a:effectLst/>
                      </a:endParaRPr>
                    </a:p>
                  </a:txBody>
                  <a:tcPr marL="43941" marR="43941" marT="21971" marB="21971" anchor="ctr"/>
                </a:tc>
                <a:tc>
                  <a:txBody>
                    <a:bodyPr/>
                    <a:lstStyle/>
                    <a:p>
                      <a:r>
                        <a:rPr lang="en-US" sz="3600">
                          <a:effectLst/>
                        </a:rPr>
                        <a:t>21,3 GB/s</a:t>
                      </a:r>
                      <a:endParaRPr lang="en-US" sz="3600">
                        <a:solidFill>
                          <a:schemeClr val="bg1"/>
                        </a:solidFill>
                        <a:effectLst/>
                      </a:endParaRPr>
                    </a:p>
                  </a:txBody>
                  <a:tcPr marL="43941" marR="43941" marT="21971" marB="21971" anchor="ctr"/>
                </a:tc>
                <a:extLst>
                  <a:ext uri="{0D108BD9-81ED-4DB2-BD59-A6C34878D82A}">
                    <a16:rowId xmlns:a16="http://schemas.microsoft.com/office/drawing/2014/main" val="2528326913"/>
                  </a:ext>
                </a:extLst>
              </a:tr>
              <a:tr h="1071693">
                <a:tc>
                  <a:txBody>
                    <a:bodyPr/>
                    <a:lstStyle/>
                    <a:p>
                      <a:r>
                        <a:rPr lang="en-US" sz="3600">
                          <a:effectLst/>
                        </a:rPr>
                        <a:t>DDR4-2933</a:t>
                      </a:r>
                      <a:endParaRPr lang="en-US" sz="3600">
                        <a:solidFill>
                          <a:schemeClr val="bg1"/>
                        </a:solidFill>
                        <a:effectLst/>
                      </a:endParaRPr>
                    </a:p>
                  </a:txBody>
                  <a:tcPr marL="43941" marR="43941" marT="21971" marB="21971" anchor="ctr"/>
                </a:tc>
                <a:tc>
                  <a:txBody>
                    <a:bodyPr/>
                    <a:lstStyle/>
                    <a:p>
                      <a:r>
                        <a:rPr lang="en-US" sz="3600">
                          <a:effectLst/>
                        </a:rPr>
                        <a:t>366 MHz</a:t>
                      </a:r>
                      <a:endParaRPr lang="en-US" sz="3600">
                        <a:solidFill>
                          <a:schemeClr val="bg1"/>
                        </a:solidFill>
                        <a:effectLst/>
                      </a:endParaRPr>
                    </a:p>
                  </a:txBody>
                  <a:tcPr marL="43941" marR="43941" marT="21971" marB="21971" anchor="ctr"/>
                </a:tc>
                <a:tc>
                  <a:txBody>
                    <a:bodyPr/>
                    <a:lstStyle/>
                    <a:p>
                      <a:r>
                        <a:rPr lang="en-US" sz="3600">
                          <a:effectLst/>
                        </a:rPr>
                        <a:t>1466 MHz</a:t>
                      </a:r>
                      <a:endParaRPr lang="en-US" sz="3600">
                        <a:solidFill>
                          <a:schemeClr val="bg1"/>
                        </a:solidFill>
                        <a:effectLst/>
                      </a:endParaRPr>
                    </a:p>
                  </a:txBody>
                  <a:tcPr marL="43941" marR="43941" marT="21971" marB="21971" anchor="ctr"/>
                </a:tc>
                <a:tc>
                  <a:txBody>
                    <a:bodyPr/>
                    <a:lstStyle/>
                    <a:p>
                      <a:r>
                        <a:rPr lang="en-US" sz="3600">
                          <a:effectLst/>
                        </a:rPr>
                        <a:t>2933 MHz</a:t>
                      </a:r>
                      <a:endParaRPr lang="en-US" sz="3600">
                        <a:solidFill>
                          <a:schemeClr val="bg1"/>
                        </a:solidFill>
                        <a:effectLst/>
                      </a:endParaRPr>
                    </a:p>
                  </a:txBody>
                  <a:tcPr marL="43941" marR="43941" marT="21971" marB="21971" anchor="ctr"/>
                </a:tc>
                <a:tc>
                  <a:txBody>
                    <a:bodyPr/>
                    <a:lstStyle/>
                    <a:p>
                      <a:r>
                        <a:rPr lang="en-US" sz="3600">
                          <a:effectLst/>
                        </a:rPr>
                        <a:t>PC4-32466</a:t>
                      </a:r>
                      <a:endParaRPr lang="en-US" sz="3600">
                        <a:solidFill>
                          <a:schemeClr val="bg1"/>
                        </a:solidFill>
                        <a:effectLst/>
                      </a:endParaRPr>
                    </a:p>
                  </a:txBody>
                  <a:tcPr marL="43941" marR="43941" marT="21971" marB="21971" anchor="ctr"/>
                </a:tc>
                <a:tc>
                  <a:txBody>
                    <a:bodyPr/>
                    <a:lstStyle/>
                    <a:p>
                      <a:r>
                        <a:rPr lang="en-US" sz="3600">
                          <a:effectLst/>
                        </a:rPr>
                        <a:t>23,4 GB/s</a:t>
                      </a:r>
                      <a:endParaRPr lang="en-US" sz="3600">
                        <a:solidFill>
                          <a:schemeClr val="bg1"/>
                        </a:solidFill>
                        <a:effectLst/>
                      </a:endParaRPr>
                    </a:p>
                  </a:txBody>
                  <a:tcPr marL="43941" marR="43941" marT="21971" marB="21971" anchor="ctr"/>
                </a:tc>
                <a:extLst>
                  <a:ext uri="{0D108BD9-81ED-4DB2-BD59-A6C34878D82A}">
                    <a16:rowId xmlns:a16="http://schemas.microsoft.com/office/drawing/2014/main" val="1302020238"/>
                  </a:ext>
                </a:extLst>
              </a:tr>
              <a:tr h="1071693">
                <a:tc>
                  <a:txBody>
                    <a:bodyPr/>
                    <a:lstStyle/>
                    <a:p>
                      <a:r>
                        <a:rPr lang="en-US" sz="3600">
                          <a:effectLst/>
                        </a:rPr>
                        <a:t>DDR4-3200</a:t>
                      </a:r>
                      <a:endParaRPr lang="en-US" sz="3600">
                        <a:solidFill>
                          <a:schemeClr val="bg1"/>
                        </a:solidFill>
                        <a:effectLst/>
                      </a:endParaRPr>
                    </a:p>
                  </a:txBody>
                  <a:tcPr marL="43941" marR="43941" marT="21971" marB="21971" anchor="ctr"/>
                </a:tc>
                <a:tc>
                  <a:txBody>
                    <a:bodyPr/>
                    <a:lstStyle/>
                    <a:p>
                      <a:r>
                        <a:rPr lang="en-US" sz="3600">
                          <a:effectLst/>
                        </a:rPr>
                        <a:t>400 MHz</a:t>
                      </a:r>
                      <a:endParaRPr lang="en-US" sz="3600">
                        <a:solidFill>
                          <a:schemeClr val="bg1"/>
                        </a:solidFill>
                        <a:effectLst/>
                      </a:endParaRPr>
                    </a:p>
                  </a:txBody>
                  <a:tcPr marL="43941" marR="43941" marT="21971" marB="21971" anchor="ctr"/>
                </a:tc>
                <a:tc>
                  <a:txBody>
                    <a:bodyPr/>
                    <a:lstStyle/>
                    <a:p>
                      <a:r>
                        <a:rPr lang="en-US" sz="3600">
                          <a:effectLst/>
                        </a:rPr>
                        <a:t>1600 MHz</a:t>
                      </a:r>
                      <a:endParaRPr lang="en-US" sz="3600">
                        <a:solidFill>
                          <a:schemeClr val="bg1"/>
                        </a:solidFill>
                        <a:effectLst/>
                      </a:endParaRPr>
                    </a:p>
                  </a:txBody>
                  <a:tcPr marL="43941" marR="43941" marT="21971" marB="21971" anchor="ctr"/>
                </a:tc>
                <a:tc>
                  <a:txBody>
                    <a:bodyPr/>
                    <a:lstStyle/>
                    <a:p>
                      <a:r>
                        <a:rPr lang="en-US" sz="3600">
                          <a:effectLst/>
                        </a:rPr>
                        <a:t>3200 MHz</a:t>
                      </a:r>
                      <a:endParaRPr lang="en-US" sz="3600">
                        <a:solidFill>
                          <a:schemeClr val="bg1"/>
                        </a:solidFill>
                        <a:effectLst/>
                      </a:endParaRPr>
                    </a:p>
                  </a:txBody>
                  <a:tcPr marL="43941" marR="43941" marT="21971" marB="21971" anchor="ctr"/>
                </a:tc>
                <a:tc>
                  <a:txBody>
                    <a:bodyPr/>
                    <a:lstStyle/>
                    <a:p>
                      <a:r>
                        <a:rPr lang="en-US" sz="3600">
                          <a:effectLst/>
                        </a:rPr>
                        <a:t>PC4-25600</a:t>
                      </a:r>
                      <a:endParaRPr lang="en-US" sz="3600">
                        <a:solidFill>
                          <a:schemeClr val="bg1"/>
                        </a:solidFill>
                        <a:effectLst/>
                      </a:endParaRPr>
                    </a:p>
                  </a:txBody>
                  <a:tcPr marL="43941" marR="43941" marT="21971" marB="21971" anchor="ctr"/>
                </a:tc>
                <a:tc>
                  <a:txBody>
                    <a:bodyPr/>
                    <a:lstStyle/>
                    <a:p>
                      <a:r>
                        <a:rPr lang="en-US" sz="3600">
                          <a:effectLst/>
                        </a:rPr>
                        <a:t>25,6 GB/s</a:t>
                      </a:r>
                      <a:endParaRPr lang="en-US" sz="3600">
                        <a:solidFill>
                          <a:schemeClr val="bg1"/>
                        </a:solidFill>
                        <a:effectLst/>
                      </a:endParaRPr>
                    </a:p>
                  </a:txBody>
                  <a:tcPr marL="43941" marR="43941" marT="21971" marB="21971" anchor="ctr"/>
                </a:tc>
                <a:extLst>
                  <a:ext uri="{0D108BD9-81ED-4DB2-BD59-A6C34878D82A}">
                    <a16:rowId xmlns:a16="http://schemas.microsoft.com/office/drawing/2014/main" val="3631152174"/>
                  </a:ext>
                </a:extLst>
              </a:tr>
              <a:tr h="1071693">
                <a:tc>
                  <a:txBody>
                    <a:bodyPr/>
                    <a:lstStyle/>
                    <a:p>
                      <a:r>
                        <a:rPr lang="en-US" sz="3600">
                          <a:effectLst/>
                        </a:rPr>
                        <a:t>DDR4-4600</a:t>
                      </a:r>
                      <a:endParaRPr lang="en-US" sz="3600" dirty="0">
                        <a:solidFill>
                          <a:schemeClr val="bg1"/>
                        </a:solidFill>
                        <a:effectLst/>
                      </a:endParaRPr>
                    </a:p>
                  </a:txBody>
                  <a:tcPr marL="43941" marR="43941" marT="21971" marB="21971" anchor="ctr"/>
                </a:tc>
                <a:tc>
                  <a:txBody>
                    <a:bodyPr/>
                    <a:lstStyle/>
                    <a:p>
                      <a:r>
                        <a:rPr lang="en-US" sz="3600">
                          <a:effectLst/>
                        </a:rPr>
                        <a:t>533 MHz</a:t>
                      </a:r>
                      <a:endParaRPr lang="en-US" sz="3600">
                        <a:solidFill>
                          <a:schemeClr val="bg1"/>
                        </a:solidFill>
                        <a:effectLst/>
                      </a:endParaRPr>
                    </a:p>
                  </a:txBody>
                  <a:tcPr marL="43941" marR="43941" marT="21971" marB="21971" anchor="ctr"/>
                </a:tc>
                <a:tc>
                  <a:txBody>
                    <a:bodyPr/>
                    <a:lstStyle/>
                    <a:p>
                      <a:r>
                        <a:rPr lang="en-US" sz="3600">
                          <a:effectLst/>
                        </a:rPr>
                        <a:t>2133 MHz</a:t>
                      </a:r>
                      <a:endParaRPr lang="en-US" sz="3600">
                        <a:solidFill>
                          <a:schemeClr val="bg1"/>
                        </a:solidFill>
                        <a:effectLst/>
                      </a:endParaRPr>
                    </a:p>
                  </a:txBody>
                  <a:tcPr marL="43941" marR="43941" marT="21971" marB="21971" anchor="ctr"/>
                </a:tc>
                <a:tc>
                  <a:txBody>
                    <a:bodyPr/>
                    <a:lstStyle/>
                    <a:p>
                      <a:r>
                        <a:rPr lang="en-US" sz="3600">
                          <a:effectLst/>
                        </a:rPr>
                        <a:t>4600 MHz</a:t>
                      </a:r>
                      <a:endParaRPr lang="en-US" sz="3600">
                        <a:solidFill>
                          <a:schemeClr val="bg1"/>
                        </a:solidFill>
                        <a:effectLst/>
                      </a:endParaRPr>
                    </a:p>
                  </a:txBody>
                  <a:tcPr marL="43941" marR="43941" marT="21971" marB="21971" anchor="ctr"/>
                </a:tc>
                <a:tc>
                  <a:txBody>
                    <a:bodyPr/>
                    <a:lstStyle/>
                    <a:p>
                      <a:r>
                        <a:rPr lang="en-US" sz="3600">
                          <a:effectLst/>
                        </a:rPr>
                        <a:t>PC4-36800</a:t>
                      </a:r>
                      <a:endParaRPr lang="en-US" sz="3600" dirty="0">
                        <a:solidFill>
                          <a:schemeClr val="bg1"/>
                        </a:solidFill>
                        <a:effectLst/>
                      </a:endParaRPr>
                    </a:p>
                  </a:txBody>
                  <a:tcPr marL="43941" marR="43941" marT="21971" marB="21971" anchor="ctr"/>
                </a:tc>
                <a:tc>
                  <a:txBody>
                    <a:bodyPr/>
                    <a:lstStyle/>
                    <a:p>
                      <a:r>
                        <a:rPr lang="en-US" sz="3600" dirty="0">
                          <a:effectLst/>
                        </a:rPr>
                        <a:t>36,8 GB/s</a:t>
                      </a:r>
                      <a:endParaRPr lang="en-US" sz="3600" dirty="0">
                        <a:solidFill>
                          <a:schemeClr val="bg1"/>
                        </a:solidFill>
                        <a:effectLst/>
                      </a:endParaRPr>
                    </a:p>
                  </a:txBody>
                  <a:tcPr marL="43941" marR="43941" marT="21971" marB="21971" anchor="ctr"/>
                </a:tc>
                <a:extLst>
                  <a:ext uri="{0D108BD9-81ED-4DB2-BD59-A6C34878D82A}">
                    <a16:rowId xmlns:a16="http://schemas.microsoft.com/office/drawing/2014/main" val="1020177786"/>
                  </a:ext>
                </a:extLst>
              </a:tr>
            </a:tbl>
          </a:graphicData>
        </a:graphic>
      </p:graphicFrame>
      <p:sp>
        <p:nvSpPr>
          <p:cNvPr id="3" name="CuadroTexto 2">
            <a:extLst>
              <a:ext uri="{FF2B5EF4-FFF2-40B4-BE49-F238E27FC236}">
                <a16:creationId xmlns:a16="http://schemas.microsoft.com/office/drawing/2014/main" id="{F9854BBB-B3E7-4F3F-81BA-6F2B52B1CC5B}"/>
              </a:ext>
            </a:extLst>
          </p:cNvPr>
          <p:cNvSpPr txBox="1"/>
          <p:nvPr/>
        </p:nvSpPr>
        <p:spPr>
          <a:xfrm>
            <a:off x="1335386" y="536048"/>
            <a:ext cx="8848437" cy="1015663"/>
          </a:xfrm>
          <a:prstGeom prst="rect">
            <a:avLst/>
          </a:prstGeom>
          <a:noFill/>
        </p:spPr>
        <p:txBody>
          <a:bodyPr wrap="square" rtlCol="0">
            <a:spAutoFit/>
          </a:bodyPr>
          <a:lstStyle/>
          <a:p>
            <a:r>
              <a:rPr lang="es-CL" sz="6000" dirty="0"/>
              <a:t>Tabla Estándar DDR4</a:t>
            </a:r>
            <a:endParaRPr lang="en-US" sz="6000" dirty="0"/>
          </a:p>
        </p:txBody>
      </p:sp>
    </p:spTree>
    <p:extLst>
      <p:ext uri="{BB962C8B-B14F-4D97-AF65-F5344CB8AC3E}">
        <p14:creationId xmlns:p14="http://schemas.microsoft.com/office/powerpoint/2010/main" val="3677991516"/>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8" descr="Resultado de imagen para ddr4">
            <a:extLst>
              <a:ext uri="{FF2B5EF4-FFF2-40B4-BE49-F238E27FC236}">
                <a16:creationId xmlns:a16="http://schemas.microsoft.com/office/drawing/2014/main" id="{337BA3EB-4DE1-4EA2-8CFF-35D6E232778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4906" b="35419"/>
          <a:stretch/>
        </p:blipFill>
        <p:spPr bwMode="auto">
          <a:xfrm>
            <a:off x="1025435" y="3140178"/>
            <a:ext cx="21258848" cy="6308622"/>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234AC6AD-FD2F-422D-8349-5E73615374FB}"/>
              </a:ext>
            </a:extLst>
          </p:cNvPr>
          <p:cNvSpPr txBox="1"/>
          <p:nvPr/>
        </p:nvSpPr>
        <p:spPr>
          <a:xfrm>
            <a:off x="2078181" y="1665097"/>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Memorias DDR-4 </a:t>
            </a:r>
          </a:p>
        </p:txBody>
      </p:sp>
      <p:sp>
        <p:nvSpPr>
          <p:cNvPr id="4" name="CuadroTexto 3">
            <a:extLst>
              <a:ext uri="{FF2B5EF4-FFF2-40B4-BE49-F238E27FC236}">
                <a16:creationId xmlns:a16="http://schemas.microsoft.com/office/drawing/2014/main" id="{67B1E193-432C-4E2F-87C6-5BA8411675B3}"/>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2768077909"/>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3790364-C2A6-4C2B-86D2-87DDC651A08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1837259" y="2876288"/>
            <a:ext cx="20709481" cy="7963424"/>
          </a:xfrm>
          <a:prstGeom prst="rect">
            <a:avLst/>
          </a:prstGeom>
        </p:spPr>
      </p:pic>
      <p:sp>
        <p:nvSpPr>
          <p:cNvPr id="4" name="CuadroTexto 3">
            <a:extLst>
              <a:ext uri="{FF2B5EF4-FFF2-40B4-BE49-F238E27FC236}">
                <a16:creationId xmlns:a16="http://schemas.microsoft.com/office/drawing/2014/main" id="{52F2A386-CB57-4719-ACA6-F9CD307C988E}"/>
              </a:ext>
            </a:extLst>
          </p:cNvPr>
          <p:cNvSpPr txBox="1"/>
          <p:nvPr/>
        </p:nvSpPr>
        <p:spPr>
          <a:xfrm>
            <a:off x="2225187" y="1166333"/>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ES" sz="6000" dirty="0"/>
              <a:t>Memorias A través del Tiempo  </a:t>
            </a:r>
          </a:p>
        </p:txBody>
      </p:sp>
      <p:sp>
        <p:nvSpPr>
          <p:cNvPr id="5" name="CuadroTexto 4">
            <a:extLst>
              <a:ext uri="{FF2B5EF4-FFF2-40B4-BE49-F238E27FC236}">
                <a16:creationId xmlns:a16="http://schemas.microsoft.com/office/drawing/2014/main" id="{2A8EA45D-A3A2-4E59-A638-F3A3144BD75F}"/>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357342754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B18A881E-B412-47F4-8291-B3AD0EA1E1B1}"/>
              </a:ext>
            </a:extLst>
          </p:cNvPr>
          <p:cNvSpPr txBox="1"/>
          <p:nvPr/>
        </p:nvSpPr>
        <p:spPr>
          <a:xfrm>
            <a:off x="2216728" y="3810092"/>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CL" sz="6000" dirty="0"/>
              <a:t>Objetivo</a:t>
            </a:r>
          </a:p>
        </p:txBody>
      </p:sp>
      <p:sp>
        <p:nvSpPr>
          <p:cNvPr id="7" name="CuadroTexto 6">
            <a:extLst>
              <a:ext uri="{FF2B5EF4-FFF2-40B4-BE49-F238E27FC236}">
                <a16:creationId xmlns:a16="http://schemas.microsoft.com/office/drawing/2014/main" id="{32FFF045-DC70-4B8D-8B91-46692EFC8AA7}"/>
              </a:ext>
            </a:extLst>
          </p:cNvPr>
          <p:cNvSpPr txBox="1"/>
          <p:nvPr/>
        </p:nvSpPr>
        <p:spPr>
          <a:xfrm>
            <a:off x="3962399" y="5565338"/>
            <a:ext cx="17345891" cy="258532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85800" indent="-685800">
              <a:buFont typeface="Arial" panose="020B0604020202020204" pitchFamily="34" charset="0"/>
              <a:buChar char="•"/>
            </a:pPr>
            <a:r>
              <a:rPr lang="es-CL" sz="5400" dirty="0"/>
              <a:t>Conocer los tipos de memorias RAM existentes</a:t>
            </a:r>
          </a:p>
          <a:p>
            <a:pPr marL="685800" indent="-685800">
              <a:buFont typeface="Arial" panose="020B0604020202020204" pitchFamily="34" charset="0"/>
              <a:buChar char="•"/>
            </a:pPr>
            <a:r>
              <a:rPr lang="es-CL" sz="5400" dirty="0"/>
              <a:t>Conocer los tipos de memorias ROM existentes</a:t>
            </a:r>
            <a:endParaRPr lang="en-US" sz="5400" dirty="0"/>
          </a:p>
          <a:p>
            <a:endParaRPr lang="en-US" sz="5400" dirty="0"/>
          </a:p>
        </p:txBody>
      </p:sp>
      <p:sp>
        <p:nvSpPr>
          <p:cNvPr id="4" name="CuadroTexto 3">
            <a:extLst>
              <a:ext uri="{FF2B5EF4-FFF2-40B4-BE49-F238E27FC236}">
                <a16:creationId xmlns:a16="http://schemas.microsoft.com/office/drawing/2014/main" id="{F1B333D5-A67A-4D00-B9F2-C2FB6D151656}"/>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889087868"/>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E7128A61-BB20-4F88-955D-1CC371D752DD}"/>
              </a:ext>
            </a:extLst>
          </p:cNvPr>
          <p:cNvSpPr/>
          <p:nvPr/>
        </p:nvSpPr>
        <p:spPr>
          <a:xfrm>
            <a:off x="1425659" y="1136797"/>
            <a:ext cx="8342348" cy="1015663"/>
          </a:xfrm>
          <a:prstGeom prst="rect">
            <a:avLst/>
          </a:prstGeom>
        </p:spPr>
        <p:txBody>
          <a:bodyPr wrap="none">
            <a:spAutoFit/>
          </a:bodyPr>
          <a:lstStyle/>
          <a:p>
            <a:r>
              <a:rPr lang="es-ES" sz="6000" dirty="0"/>
              <a:t>Memoria RAM “Buffered”</a:t>
            </a:r>
            <a:endParaRPr lang="en-US" sz="6000" dirty="0"/>
          </a:p>
        </p:txBody>
      </p:sp>
      <p:sp>
        <p:nvSpPr>
          <p:cNvPr id="3" name="Rectángulo 2">
            <a:extLst>
              <a:ext uri="{FF2B5EF4-FFF2-40B4-BE49-F238E27FC236}">
                <a16:creationId xmlns:a16="http://schemas.microsoft.com/office/drawing/2014/main" id="{FF835D86-EFCD-4087-A63D-050F13C225A5}"/>
              </a:ext>
            </a:extLst>
          </p:cNvPr>
          <p:cNvSpPr/>
          <p:nvPr/>
        </p:nvSpPr>
        <p:spPr>
          <a:xfrm>
            <a:off x="518462" y="3047937"/>
            <a:ext cx="11028219" cy="7540526"/>
          </a:xfrm>
          <a:prstGeom prst="rect">
            <a:avLst/>
          </a:prstGeom>
        </p:spPr>
        <p:txBody>
          <a:bodyPr wrap="square">
            <a:spAutoFit/>
          </a:bodyPr>
          <a:lstStyle/>
          <a:p>
            <a:pPr marL="571500" indent="-571500" algn="just">
              <a:buFont typeface="Arial" panose="020B0604020202020204" pitchFamily="34" charset="0"/>
              <a:buChar char="•"/>
            </a:pPr>
            <a:r>
              <a:rPr lang="es-ES" sz="4400" dirty="0"/>
              <a:t>La Memoria RAM “Buffered” o bufereada más conocida como Memoria “Registered” o registrada tiene un registro situado entre la DRAM y el Controlador de Memoria del Sistema. </a:t>
            </a:r>
          </a:p>
          <a:p>
            <a:pPr marL="571500" indent="-571500" algn="just">
              <a:buFont typeface="Arial" panose="020B0604020202020204" pitchFamily="34" charset="0"/>
              <a:buChar char="•"/>
            </a:pPr>
            <a:endParaRPr lang="es-ES" sz="4400" dirty="0"/>
          </a:p>
          <a:p>
            <a:pPr marL="571500" indent="-571500" algn="just">
              <a:buFont typeface="Arial" panose="020B0604020202020204" pitchFamily="34" charset="0"/>
              <a:buChar char="•"/>
            </a:pPr>
            <a:r>
              <a:rPr lang="es-ES" sz="4400" dirty="0"/>
              <a:t>Esto hace que haya menos carga eléctrica en el Controlador de Memoria y permite que sistemas con muchos módulos de memoria permanezcan estables, de otra forma esto no sería posible.</a:t>
            </a:r>
            <a:endParaRPr lang="en-US" sz="4400" dirty="0"/>
          </a:p>
        </p:txBody>
      </p:sp>
      <p:pic>
        <p:nvPicPr>
          <p:cNvPr id="4" name="Picture 8" descr="Imagen relacionada">
            <a:extLst>
              <a:ext uri="{FF2B5EF4-FFF2-40B4-BE49-F238E27FC236}">
                <a16:creationId xmlns:a16="http://schemas.microsoft.com/office/drawing/2014/main" id="{D88CAB5C-5DAE-4315-8B13-4F352FA404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30122" y="1644628"/>
            <a:ext cx="11028219" cy="10298356"/>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2023869D-A107-4E67-BCF2-CCE2127D4D0F}"/>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1590119760"/>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D1CC1D8B-4758-46A6-ABA9-711C1FB9987C}"/>
              </a:ext>
            </a:extLst>
          </p:cNvPr>
          <p:cNvSpPr/>
          <p:nvPr/>
        </p:nvSpPr>
        <p:spPr>
          <a:xfrm>
            <a:off x="1499993" y="2026872"/>
            <a:ext cx="20833533" cy="1446550"/>
          </a:xfrm>
          <a:prstGeom prst="rect">
            <a:avLst/>
          </a:prstGeom>
        </p:spPr>
        <p:txBody>
          <a:bodyPr wrap="square">
            <a:spAutoFit/>
          </a:bodyPr>
          <a:lstStyle/>
          <a:p>
            <a:r>
              <a:rPr lang="es-ES" sz="4400" dirty="0"/>
              <a:t>ES un conjunto de chips conectados entre sí que son accedidos por el controlador de memoria al mismo tiempo.</a:t>
            </a:r>
            <a:endParaRPr lang="en-US" sz="4400" dirty="0"/>
          </a:p>
        </p:txBody>
      </p:sp>
      <p:sp>
        <p:nvSpPr>
          <p:cNvPr id="3" name="Rectángulo 2">
            <a:extLst>
              <a:ext uri="{FF2B5EF4-FFF2-40B4-BE49-F238E27FC236}">
                <a16:creationId xmlns:a16="http://schemas.microsoft.com/office/drawing/2014/main" id="{861EAD44-A483-4837-93FB-5BDF11BC1732}"/>
              </a:ext>
            </a:extLst>
          </p:cNvPr>
          <p:cNvSpPr/>
          <p:nvPr/>
        </p:nvSpPr>
        <p:spPr>
          <a:xfrm>
            <a:off x="1499993" y="804287"/>
            <a:ext cx="8765541" cy="1015663"/>
          </a:xfrm>
          <a:prstGeom prst="rect">
            <a:avLst/>
          </a:prstGeom>
        </p:spPr>
        <p:txBody>
          <a:bodyPr wrap="none">
            <a:spAutoFit/>
          </a:bodyPr>
          <a:lstStyle/>
          <a:p>
            <a:r>
              <a:rPr lang="es-ES" sz="6000" dirty="0"/>
              <a:t>Memoria como Estructura</a:t>
            </a:r>
            <a:endParaRPr lang="en-US" sz="6000" dirty="0"/>
          </a:p>
        </p:txBody>
      </p:sp>
      <p:pic>
        <p:nvPicPr>
          <p:cNvPr id="4" name="Picture 2" descr="Single rank vs dual rank memory">
            <a:extLst>
              <a:ext uri="{FF2B5EF4-FFF2-40B4-BE49-F238E27FC236}">
                <a16:creationId xmlns:a16="http://schemas.microsoft.com/office/drawing/2014/main" id="{3131F8C6-7892-4289-A571-797D8CEBE1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4429" y="3473422"/>
            <a:ext cx="12653171" cy="9499798"/>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65D30742-050A-44FC-A261-76812B14ACDC}"/>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589169400"/>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C34B4391-AA0D-4C77-8C1D-B94A6855B438}"/>
              </a:ext>
            </a:extLst>
          </p:cNvPr>
          <p:cNvSpPr/>
          <p:nvPr/>
        </p:nvSpPr>
        <p:spPr>
          <a:xfrm>
            <a:off x="1175170" y="1334876"/>
            <a:ext cx="11596444" cy="1015663"/>
          </a:xfrm>
          <a:prstGeom prst="rect">
            <a:avLst/>
          </a:prstGeom>
        </p:spPr>
        <p:txBody>
          <a:bodyPr wrap="none">
            <a:spAutoFit/>
          </a:bodyPr>
          <a:lstStyle/>
          <a:p>
            <a:r>
              <a:rPr lang="en-US" sz="6000"/>
              <a:t>Modo</a:t>
            </a:r>
            <a:r>
              <a:rPr lang="en-US" sz="6000" dirty="0"/>
              <a:t> de un solo </a:t>
            </a:r>
            <a:r>
              <a:rPr lang="en-US" sz="6000"/>
              <a:t>canal (asimétrico)</a:t>
            </a:r>
            <a:endParaRPr lang="en-US" sz="6000" dirty="0"/>
          </a:p>
        </p:txBody>
      </p:sp>
      <p:pic>
        <p:nvPicPr>
          <p:cNvPr id="3" name="Picture 2" descr="single-channel with one DIMM">
            <a:extLst>
              <a:ext uri="{FF2B5EF4-FFF2-40B4-BE49-F238E27FC236}">
                <a16:creationId xmlns:a16="http://schemas.microsoft.com/office/drawing/2014/main" id="{6397375A-8B44-4FBB-B73B-C8AACAEE12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6718" y="3341002"/>
            <a:ext cx="11090564" cy="8669784"/>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91B47840-B157-4343-9A8C-3C2D83E9D2E7}"/>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389552618"/>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3D8E07C7-334E-42EF-88F0-24E25200BC36}"/>
              </a:ext>
            </a:extLst>
          </p:cNvPr>
          <p:cNvSpPr/>
          <p:nvPr/>
        </p:nvSpPr>
        <p:spPr>
          <a:xfrm>
            <a:off x="641057" y="1047359"/>
            <a:ext cx="8050602" cy="1015663"/>
          </a:xfrm>
          <a:prstGeom prst="rect">
            <a:avLst/>
          </a:prstGeom>
        </p:spPr>
        <p:txBody>
          <a:bodyPr wrap="none">
            <a:spAutoFit/>
          </a:bodyPr>
          <a:lstStyle/>
          <a:p>
            <a:r>
              <a:rPr lang="es-ES" sz="6000" dirty="0"/>
              <a:t>Un canal con </a:t>
            </a:r>
            <a:r>
              <a:rPr lang="es-ES" sz="6000"/>
              <a:t>tres DIMM</a:t>
            </a:r>
            <a:endParaRPr lang="en-US" sz="6000" dirty="0"/>
          </a:p>
        </p:txBody>
      </p:sp>
      <p:pic>
        <p:nvPicPr>
          <p:cNvPr id="3" name="Picture 2" descr="single-channel with three DIMMs">
            <a:extLst>
              <a:ext uri="{FF2B5EF4-FFF2-40B4-BE49-F238E27FC236}">
                <a16:creationId xmlns:a16="http://schemas.microsoft.com/office/drawing/2014/main" id="{C1C61722-04D4-4D07-B96B-F1559CEE38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9141" y="2325827"/>
            <a:ext cx="11595295" cy="90643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8519231"/>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3EFD9CAC-3ED3-4203-AE89-B8B45C6B02F3}"/>
              </a:ext>
            </a:extLst>
          </p:cNvPr>
          <p:cNvSpPr/>
          <p:nvPr/>
        </p:nvSpPr>
        <p:spPr>
          <a:xfrm>
            <a:off x="1048385" y="1282749"/>
            <a:ext cx="8560357" cy="1015663"/>
          </a:xfrm>
          <a:prstGeom prst="rect">
            <a:avLst/>
          </a:prstGeom>
        </p:spPr>
        <p:txBody>
          <a:bodyPr wrap="none">
            <a:spAutoFit/>
          </a:bodyPr>
          <a:lstStyle/>
          <a:p>
            <a:r>
              <a:rPr lang="en-US" sz="6000" dirty="0"/>
              <a:t>Canal dual con </a:t>
            </a:r>
            <a:r>
              <a:rPr lang="en-US" sz="6000"/>
              <a:t>dos DIMM</a:t>
            </a:r>
            <a:endParaRPr lang="en-US" sz="6000" dirty="0"/>
          </a:p>
        </p:txBody>
      </p:sp>
      <p:pic>
        <p:nvPicPr>
          <p:cNvPr id="3" name="Picture 2" descr="dual-channel with 2 DIMMs">
            <a:extLst>
              <a:ext uri="{FF2B5EF4-FFF2-40B4-BE49-F238E27FC236}">
                <a16:creationId xmlns:a16="http://schemas.microsoft.com/office/drawing/2014/main" id="{CB71271C-1923-4BB4-A31F-7081A00B1D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6450" y="2810841"/>
            <a:ext cx="11071514" cy="8715272"/>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5474106F-94F7-4658-9C13-C3DD0CD5926F}"/>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833748508"/>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07DB38C1-75D5-4C44-B868-0F15EA6071AE}"/>
              </a:ext>
            </a:extLst>
          </p:cNvPr>
          <p:cNvSpPr/>
          <p:nvPr/>
        </p:nvSpPr>
        <p:spPr>
          <a:xfrm>
            <a:off x="1040551" y="1062175"/>
            <a:ext cx="9469259" cy="1015663"/>
          </a:xfrm>
          <a:prstGeom prst="rect">
            <a:avLst/>
          </a:prstGeom>
        </p:spPr>
        <p:txBody>
          <a:bodyPr wrap="none">
            <a:spAutoFit/>
          </a:bodyPr>
          <a:lstStyle/>
          <a:p>
            <a:r>
              <a:rPr lang="es-ES" sz="6000" dirty="0"/>
              <a:t>Canal dual con </a:t>
            </a:r>
            <a:r>
              <a:rPr lang="es-ES" sz="6000"/>
              <a:t>cuatro DIMM</a:t>
            </a:r>
            <a:endParaRPr lang="en-US" sz="6000" dirty="0"/>
          </a:p>
        </p:txBody>
      </p:sp>
      <p:sp>
        <p:nvSpPr>
          <p:cNvPr id="3" name="Rectángulo 2">
            <a:extLst>
              <a:ext uri="{FF2B5EF4-FFF2-40B4-BE49-F238E27FC236}">
                <a16:creationId xmlns:a16="http://schemas.microsoft.com/office/drawing/2014/main" id="{B875B3EB-513D-46AD-ACC5-E65685174231}"/>
              </a:ext>
            </a:extLst>
          </p:cNvPr>
          <p:cNvSpPr/>
          <p:nvPr/>
        </p:nvSpPr>
        <p:spPr>
          <a:xfrm>
            <a:off x="1354110" y="2294548"/>
            <a:ext cx="21675780" cy="5062411"/>
          </a:xfrm>
          <a:prstGeom prst="rect">
            <a:avLst/>
          </a:prstGeom>
        </p:spPr>
        <p:txBody>
          <a:bodyPr wrap="square">
            <a:spAutoFit/>
          </a:bodyPr>
          <a:lstStyle/>
          <a:p>
            <a:pPr>
              <a:lnSpc>
                <a:spcPct val="150000"/>
              </a:lnSpc>
            </a:pPr>
            <a:r>
              <a:rPr lang="es-ES" sz="4400" dirty="0"/>
              <a:t>Reglas para habilitar el modo de canal dual</a:t>
            </a:r>
            <a:br>
              <a:rPr lang="es-ES" sz="4400" dirty="0"/>
            </a:br>
            <a:r>
              <a:rPr lang="es-ES" sz="4400" dirty="0"/>
              <a:t>Para lograr el modo de canal dual, deben cumplirse las siguientes condiciones:</a:t>
            </a:r>
          </a:p>
          <a:p>
            <a:pPr>
              <a:lnSpc>
                <a:spcPct val="150000"/>
              </a:lnSpc>
              <a:buFont typeface="Arial" panose="020B0604020202020204" pitchFamily="34" charset="0"/>
              <a:buChar char="•"/>
            </a:pPr>
            <a:r>
              <a:rPr lang="es-ES" sz="4400" dirty="0"/>
              <a:t>Mismo tamaño de memoria. Ejemplos: 1 GB, 2 GB, 4 GB.</a:t>
            </a:r>
          </a:p>
          <a:p>
            <a:pPr>
              <a:lnSpc>
                <a:spcPct val="150000"/>
              </a:lnSpc>
              <a:buFont typeface="Arial" panose="020B0604020202020204" pitchFamily="34" charset="0"/>
              <a:buChar char="•"/>
            </a:pPr>
            <a:r>
              <a:rPr lang="es-ES" sz="4400" dirty="0"/>
              <a:t>Configuración de DIMM coincidente en cada canal.</a:t>
            </a:r>
          </a:p>
          <a:p>
            <a:pPr>
              <a:lnSpc>
                <a:spcPct val="150000"/>
              </a:lnSpc>
              <a:buFont typeface="Arial" panose="020B0604020202020204" pitchFamily="34" charset="0"/>
              <a:buChar char="•"/>
            </a:pPr>
            <a:r>
              <a:rPr lang="es-ES" sz="4400" dirty="0"/>
              <a:t>Emparejado en ranuras de memoria simétricas.</a:t>
            </a:r>
          </a:p>
        </p:txBody>
      </p:sp>
      <p:pic>
        <p:nvPicPr>
          <p:cNvPr id="4" name="Picture 2" descr="dual-channel with 4 DIMMs">
            <a:extLst>
              <a:ext uri="{FF2B5EF4-FFF2-40B4-BE49-F238E27FC236}">
                <a16:creationId xmlns:a16="http://schemas.microsoft.com/office/drawing/2014/main" id="{4A9FC32B-0C26-48A9-85E7-9A35B867DB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65383" y="5569528"/>
            <a:ext cx="9587346" cy="7394170"/>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19EA794A-FE66-464D-AC88-6632A2C37CCE}"/>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345000387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D723C902-3CED-4C00-B457-8A40436EA36D}"/>
              </a:ext>
            </a:extLst>
          </p:cNvPr>
          <p:cNvSpPr txBox="1"/>
          <p:nvPr/>
        </p:nvSpPr>
        <p:spPr>
          <a:xfrm>
            <a:off x="2770910" y="2812564"/>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CL" sz="6000" dirty="0"/>
              <a:t>contenidos</a:t>
            </a:r>
          </a:p>
        </p:txBody>
      </p:sp>
      <p:sp>
        <p:nvSpPr>
          <p:cNvPr id="5" name="CuadroTexto 4">
            <a:extLst>
              <a:ext uri="{FF2B5EF4-FFF2-40B4-BE49-F238E27FC236}">
                <a16:creationId xmlns:a16="http://schemas.microsoft.com/office/drawing/2014/main" id="{68F6F04E-DE48-4A03-96A3-41C60AAB1E89}"/>
              </a:ext>
            </a:extLst>
          </p:cNvPr>
          <p:cNvSpPr txBox="1"/>
          <p:nvPr/>
        </p:nvSpPr>
        <p:spPr>
          <a:xfrm>
            <a:off x="4017818" y="4207409"/>
            <a:ext cx="12192000" cy="258532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85800" indent="-685800">
              <a:buFont typeface="Arial" panose="020B0604020202020204" pitchFamily="34" charset="0"/>
              <a:buChar char="•"/>
            </a:pPr>
            <a:r>
              <a:rPr lang="es-CL" sz="5400" dirty="0"/>
              <a:t>Tipos de memorias</a:t>
            </a:r>
          </a:p>
          <a:p>
            <a:pPr marL="685800" indent="-685800">
              <a:buFont typeface="Arial" panose="020B0604020202020204" pitchFamily="34" charset="0"/>
              <a:buChar char="•"/>
            </a:pPr>
            <a:r>
              <a:rPr lang="es-CL" sz="5400" dirty="0"/>
              <a:t>Tipos de ranuras</a:t>
            </a:r>
          </a:p>
          <a:p>
            <a:pPr marL="685800" indent="-685800">
              <a:buFont typeface="Arial" panose="020B0604020202020204" pitchFamily="34" charset="0"/>
              <a:buChar char="•"/>
            </a:pPr>
            <a:r>
              <a:rPr lang="es-CL" sz="5400" dirty="0"/>
              <a:t>fabricantes</a:t>
            </a:r>
            <a:endParaRPr lang="en-US" sz="5400" dirty="0"/>
          </a:p>
        </p:txBody>
      </p:sp>
      <p:sp>
        <p:nvSpPr>
          <p:cNvPr id="4" name="CuadroTexto 3">
            <a:extLst>
              <a:ext uri="{FF2B5EF4-FFF2-40B4-BE49-F238E27FC236}">
                <a16:creationId xmlns:a16="http://schemas.microsoft.com/office/drawing/2014/main" id="{6696942A-C52F-40B7-A380-0100465157A8}"/>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174027699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2068EB5-E2A9-4C34-8FE8-EEED49A6156E}"/>
              </a:ext>
            </a:extLst>
          </p:cNvPr>
          <p:cNvSpPr txBox="1"/>
          <p:nvPr/>
        </p:nvSpPr>
        <p:spPr>
          <a:xfrm>
            <a:off x="2272146" y="1953584"/>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6000" dirty="0"/>
              <a:t>¿Que es una Memoria RAM?</a:t>
            </a:r>
            <a:endParaRPr lang="es-CL" sz="6000" dirty="0"/>
          </a:p>
        </p:txBody>
      </p:sp>
      <p:sp>
        <p:nvSpPr>
          <p:cNvPr id="5" name="CuadroTexto 4">
            <a:extLst>
              <a:ext uri="{FF2B5EF4-FFF2-40B4-BE49-F238E27FC236}">
                <a16:creationId xmlns:a16="http://schemas.microsoft.com/office/drawing/2014/main" id="{04698ED2-7A04-43E3-8246-5B821B5DB801}"/>
              </a:ext>
            </a:extLst>
          </p:cNvPr>
          <p:cNvSpPr txBox="1"/>
          <p:nvPr/>
        </p:nvSpPr>
        <p:spPr>
          <a:xfrm>
            <a:off x="2992581" y="4004286"/>
            <a:ext cx="19285528" cy="424731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85800" indent="-685800">
              <a:buFont typeface="Arial" panose="020B0604020202020204" pitchFamily="34" charset="0"/>
              <a:buChar char="•"/>
            </a:pPr>
            <a:r>
              <a:rPr lang="es-ES" sz="5400" dirty="0"/>
              <a:t>La memoria RAM es la memoria principal de un dispositivo donde se almacena programas y datos informativos. </a:t>
            </a:r>
          </a:p>
          <a:p>
            <a:pPr marL="685800" indent="-685800" algn="just">
              <a:buFont typeface="Arial" panose="020B0604020202020204" pitchFamily="34" charset="0"/>
              <a:buChar char="•"/>
            </a:pPr>
            <a:endParaRPr lang="es-ES" sz="5400" dirty="0"/>
          </a:p>
          <a:p>
            <a:pPr marL="685800" indent="-685800">
              <a:buFont typeface="Arial" panose="020B0604020202020204" pitchFamily="34" charset="0"/>
              <a:buChar char="•"/>
            </a:pPr>
            <a:r>
              <a:rPr lang="es-ES" sz="5400" dirty="0"/>
              <a:t>Las siglas RAM significan “Random Access Memory” </a:t>
            </a:r>
          </a:p>
          <a:p>
            <a:r>
              <a:rPr lang="es-ES" sz="5400" dirty="0"/>
              <a:t>     traducido al español es “Memoria de Acceso Aleatorio”.  </a:t>
            </a:r>
            <a:endParaRPr lang="en-US" sz="5400" dirty="0"/>
          </a:p>
        </p:txBody>
      </p:sp>
      <p:sp>
        <p:nvSpPr>
          <p:cNvPr id="4" name="CuadroTexto 3">
            <a:extLst>
              <a:ext uri="{FF2B5EF4-FFF2-40B4-BE49-F238E27FC236}">
                <a16:creationId xmlns:a16="http://schemas.microsoft.com/office/drawing/2014/main" id="{B02ED717-624F-4542-818B-F8C7B5AA18E1}"/>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299463851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498283F1-FF61-4DD4-B52C-8BD761CD37C6}"/>
              </a:ext>
            </a:extLst>
          </p:cNvPr>
          <p:cNvSpPr txBox="1"/>
          <p:nvPr/>
        </p:nvSpPr>
        <p:spPr>
          <a:xfrm>
            <a:off x="2466108" y="3308583"/>
            <a:ext cx="17816947" cy="674030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85800" indent="-685800" algn="just">
              <a:buFont typeface="Arial" panose="020B0604020202020204" pitchFamily="34" charset="0"/>
              <a:buChar char="•"/>
            </a:pPr>
            <a:r>
              <a:rPr lang="es-ES" sz="5400" dirty="0"/>
              <a:t>La memoria RAM es conocida como memoria volátil lo cual quiere decir que los datos no se guardan de manera permanente, es por ello, que cuando deja de existir una fuente de energía en el dispositivo la información se pierde. </a:t>
            </a:r>
          </a:p>
          <a:p>
            <a:pPr marL="685800" indent="-685800" algn="just">
              <a:buFont typeface="Arial" panose="020B0604020202020204" pitchFamily="34" charset="0"/>
              <a:buChar char="•"/>
            </a:pPr>
            <a:endParaRPr lang="es-ES" sz="5400" dirty="0"/>
          </a:p>
          <a:p>
            <a:pPr marL="685800" indent="-685800" algn="just">
              <a:buFont typeface="Arial" panose="020B0604020202020204" pitchFamily="34" charset="0"/>
              <a:buChar char="•"/>
            </a:pPr>
            <a:r>
              <a:rPr lang="es-ES" sz="5400" dirty="0"/>
              <a:t>Asimismo, la memoria RAM puede ser reescrita y leída constantemente.</a:t>
            </a:r>
            <a:endParaRPr lang="es-CL" sz="5400" dirty="0"/>
          </a:p>
        </p:txBody>
      </p:sp>
      <p:sp>
        <p:nvSpPr>
          <p:cNvPr id="4" name="CuadroTexto 3">
            <a:extLst>
              <a:ext uri="{FF2B5EF4-FFF2-40B4-BE49-F238E27FC236}">
                <a16:creationId xmlns:a16="http://schemas.microsoft.com/office/drawing/2014/main" id="{D957998C-17CF-49AE-A15E-A1B38846CB47}"/>
              </a:ext>
            </a:extLst>
          </p:cNvPr>
          <p:cNvSpPr txBox="1"/>
          <p:nvPr/>
        </p:nvSpPr>
        <p:spPr>
          <a:xfrm>
            <a:off x="2133601" y="1454820"/>
            <a:ext cx="12192000"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6000" dirty="0"/>
              <a:t>¿Que es una Memoria RAM?</a:t>
            </a:r>
            <a:endParaRPr lang="es-CL" sz="6000" dirty="0"/>
          </a:p>
        </p:txBody>
      </p:sp>
    </p:spTree>
    <p:extLst>
      <p:ext uri="{BB962C8B-B14F-4D97-AF65-F5344CB8AC3E}">
        <p14:creationId xmlns:p14="http://schemas.microsoft.com/office/powerpoint/2010/main" val="400723408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A658201-DC7B-4684-8AAC-73106D83CED9}"/>
              </a:ext>
            </a:extLst>
          </p:cNvPr>
          <p:cNvSpPr txBox="1"/>
          <p:nvPr/>
        </p:nvSpPr>
        <p:spPr>
          <a:xfrm>
            <a:off x="832645" y="1219475"/>
            <a:ext cx="9585973" cy="1015663"/>
          </a:xfrm>
          <a:prstGeom prst="rect">
            <a:avLst/>
          </a:prstGeom>
          <a:noFill/>
        </p:spPr>
        <p:txBody>
          <a:bodyPr wrap="square" rtlCol="0">
            <a:spAutoFit/>
          </a:bodyPr>
          <a:lstStyle/>
          <a:p>
            <a:r>
              <a:rPr lang="es-CL" sz="6000" dirty="0"/>
              <a:t>Memorias ECC y  NO -ECC</a:t>
            </a:r>
            <a:endParaRPr lang="en-US" sz="6000" dirty="0"/>
          </a:p>
        </p:txBody>
      </p:sp>
      <p:sp>
        <p:nvSpPr>
          <p:cNvPr id="3" name="Rectángulo 2">
            <a:extLst>
              <a:ext uri="{FF2B5EF4-FFF2-40B4-BE49-F238E27FC236}">
                <a16:creationId xmlns:a16="http://schemas.microsoft.com/office/drawing/2014/main" id="{CAD164EF-A052-4076-B74E-4D0728F74560}"/>
              </a:ext>
            </a:extLst>
          </p:cNvPr>
          <p:cNvSpPr/>
          <p:nvPr/>
        </p:nvSpPr>
        <p:spPr>
          <a:xfrm>
            <a:off x="1584836" y="2902802"/>
            <a:ext cx="21214328" cy="2800767"/>
          </a:xfrm>
          <a:prstGeom prst="rect">
            <a:avLst/>
          </a:prstGeom>
        </p:spPr>
        <p:txBody>
          <a:bodyPr wrap="square">
            <a:spAutoFit/>
          </a:bodyPr>
          <a:lstStyle/>
          <a:p>
            <a:r>
              <a:rPr lang="es-ES" sz="4400" dirty="0"/>
              <a:t>La palabra ECC significa “Error Correcting Code”, que implica que la memoria RAM tiene un bit extra, el cual representa un código programado para detectar errores en el procesador y avisarnos que hay que sustituir la memoria RAM.</a:t>
            </a:r>
            <a:br>
              <a:rPr lang="es-ES" sz="4400" dirty="0"/>
            </a:br>
            <a:endParaRPr lang="en-US" sz="4400" dirty="0"/>
          </a:p>
        </p:txBody>
      </p:sp>
      <p:sp>
        <p:nvSpPr>
          <p:cNvPr id="4" name="Rectángulo 3">
            <a:extLst>
              <a:ext uri="{FF2B5EF4-FFF2-40B4-BE49-F238E27FC236}">
                <a16:creationId xmlns:a16="http://schemas.microsoft.com/office/drawing/2014/main" id="{04141A6F-FA64-4804-B61D-252B73D28342}"/>
              </a:ext>
            </a:extLst>
          </p:cNvPr>
          <p:cNvSpPr/>
          <p:nvPr/>
        </p:nvSpPr>
        <p:spPr>
          <a:xfrm>
            <a:off x="1584836" y="5596386"/>
            <a:ext cx="20898075" cy="4832092"/>
          </a:xfrm>
          <a:prstGeom prst="rect">
            <a:avLst/>
          </a:prstGeom>
        </p:spPr>
        <p:txBody>
          <a:bodyPr wrap="square">
            <a:spAutoFit/>
          </a:bodyPr>
          <a:lstStyle/>
          <a:p>
            <a:r>
              <a:rPr lang="es-ES" sz="4400" dirty="0"/>
              <a:t>Es posible que a veces ocurran errores por subidas de temperatura o fallos electrónicos, y estos errores hacen que se cambien algunos bits de los registros y así hay errores de funcionamiento del procesador. </a:t>
            </a:r>
          </a:p>
          <a:p>
            <a:endParaRPr lang="es-ES" sz="4400" dirty="0"/>
          </a:p>
          <a:p>
            <a:r>
              <a:rPr lang="es-ES" sz="4400" dirty="0"/>
              <a:t>Las memorias RAM ECC tienen un diseño en la arquitectura que permite detectar el bit alterado y corregirlo, sin perder datos de funcionamiento</a:t>
            </a:r>
            <a:br>
              <a:rPr lang="es-ES" sz="4400" dirty="0"/>
            </a:br>
            <a:endParaRPr lang="en-US" sz="4400" dirty="0"/>
          </a:p>
        </p:txBody>
      </p:sp>
      <p:sp>
        <p:nvSpPr>
          <p:cNvPr id="5" name="CuadroTexto 4">
            <a:extLst>
              <a:ext uri="{FF2B5EF4-FFF2-40B4-BE49-F238E27FC236}">
                <a16:creationId xmlns:a16="http://schemas.microsoft.com/office/drawing/2014/main" id="{8C9433F1-386F-4426-830E-C38CE71131BE}"/>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330110213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s://www.profesionalreview.com/wp-content/uploads/2017/01/memoria-ddr4-ECC-vs-Non-ECC.jpg">
            <a:extLst>
              <a:ext uri="{FF2B5EF4-FFF2-40B4-BE49-F238E27FC236}">
                <a16:creationId xmlns:a16="http://schemas.microsoft.com/office/drawing/2014/main" id="{F385DB10-F0FD-4C02-8147-F3160CEE2E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5018" y="3475758"/>
            <a:ext cx="16115161" cy="5308024"/>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0FE86F94-50D1-4A5D-A08F-DC412FBF9A0C}"/>
              </a:ext>
            </a:extLst>
          </p:cNvPr>
          <p:cNvSpPr txBox="1"/>
          <p:nvPr/>
        </p:nvSpPr>
        <p:spPr>
          <a:xfrm>
            <a:off x="1676625" y="1413438"/>
            <a:ext cx="9585973" cy="1015663"/>
          </a:xfrm>
          <a:prstGeom prst="rect">
            <a:avLst/>
          </a:prstGeom>
          <a:noFill/>
        </p:spPr>
        <p:txBody>
          <a:bodyPr wrap="square" rtlCol="0">
            <a:spAutoFit/>
          </a:bodyPr>
          <a:lstStyle/>
          <a:p>
            <a:r>
              <a:rPr lang="es-CL" sz="6000" dirty="0"/>
              <a:t>Memorias ECC y  NO -ECC</a:t>
            </a:r>
            <a:endParaRPr lang="en-US" sz="6000" dirty="0"/>
          </a:p>
        </p:txBody>
      </p:sp>
      <p:sp>
        <p:nvSpPr>
          <p:cNvPr id="4" name="CuadroTexto 3">
            <a:extLst>
              <a:ext uri="{FF2B5EF4-FFF2-40B4-BE49-F238E27FC236}">
                <a16:creationId xmlns:a16="http://schemas.microsoft.com/office/drawing/2014/main" id="{1B9E7B82-0ACF-4326-B1C3-409AE3C3400A}"/>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365922867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69D149AB-422E-449A-A3CB-C3BF7F4AEAC9}"/>
              </a:ext>
            </a:extLst>
          </p:cNvPr>
          <p:cNvSpPr/>
          <p:nvPr/>
        </p:nvSpPr>
        <p:spPr>
          <a:xfrm>
            <a:off x="5629275" y="3569725"/>
            <a:ext cx="17147598" cy="5632311"/>
          </a:xfrm>
          <a:prstGeom prst="rect">
            <a:avLst/>
          </a:prstGeom>
        </p:spPr>
        <p:txBody>
          <a:bodyPr wrap="square">
            <a:spAutoFit/>
          </a:bodyPr>
          <a:lstStyle/>
          <a:p>
            <a:pPr fontAlgn="base"/>
            <a:r>
              <a:rPr lang="pt-BR" sz="6000" dirty="0"/>
              <a:t>Tipos básicos de memoria RAM</a:t>
            </a:r>
          </a:p>
          <a:p>
            <a:pPr fontAlgn="base"/>
            <a:endParaRPr lang="pt-BR" sz="6000" dirty="0"/>
          </a:p>
          <a:p>
            <a:pPr fontAlgn="base">
              <a:buFont typeface="Arial" panose="020B0604020202020204" pitchFamily="34" charset="0"/>
              <a:buChar char="•"/>
            </a:pPr>
            <a:r>
              <a:rPr lang="pt-BR" sz="6000" dirty="0"/>
              <a:t>RAM dinâmica (DRAM)</a:t>
            </a:r>
          </a:p>
          <a:p>
            <a:pPr fontAlgn="base">
              <a:buFont typeface="Arial" panose="020B0604020202020204" pitchFamily="34" charset="0"/>
              <a:buChar char="•"/>
            </a:pPr>
            <a:endParaRPr lang="pt-BR" sz="6000" dirty="0"/>
          </a:p>
          <a:p>
            <a:pPr fontAlgn="base">
              <a:buFont typeface="Arial" panose="020B0604020202020204" pitchFamily="34" charset="0"/>
              <a:buChar char="•"/>
            </a:pPr>
            <a:r>
              <a:rPr lang="pt-BR" sz="6000" dirty="0"/>
              <a:t>RAM estática (SRAM)</a:t>
            </a:r>
          </a:p>
          <a:p>
            <a:pPr fontAlgn="base"/>
            <a:endParaRPr lang="pt-BR" dirty="0"/>
          </a:p>
          <a:p>
            <a:pPr fontAlgn="base"/>
            <a:endParaRPr lang="pt-BR" dirty="0"/>
          </a:p>
        </p:txBody>
      </p:sp>
      <p:sp>
        <p:nvSpPr>
          <p:cNvPr id="3" name="CuadroTexto 2">
            <a:extLst>
              <a:ext uri="{FF2B5EF4-FFF2-40B4-BE49-F238E27FC236}">
                <a16:creationId xmlns:a16="http://schemas.microsoft.com/office/drawing/2014/main" id="{6FD99E9A-2DF4-4D2F-B702-0CFFC1BC2E21}"/>
              </a:ext>
            </a:extLst>
          </p:cNvPr>
          <p:cNvSpPr txBox="1"/>
          <p:nvPr/>
        </p:nvSpPr>
        <p:spPr>
          <a:xfrm>
            <a:off x="661086" y="12759380"/>
            <a:ext cx="12196118" cy="5539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pt-BR" dirty="0"/>
              <a:t>Material Elaborado Docente Boris Astorga. </a:t>
            </a:r>
            <a:endParaRPr lang="es-CL" dirty="0"/>
          </a:p>
        </p:txBody>
      </p:sp>
    </p:spTree>
    <p:extLst>
      <p:ext uri="{BB962C8B-B14F-4D97-AF65-F5344CB8AC3E}">
        <p14:creationId xmlns:p14="http://schemas.microsoft.com/office/powerpoint/2010/main" val="1921560628"/>
      </p:ext>
    </p:extLst>
  </p:cSld>
  <p:clrMapOvr>
    <a:masterClrMapping/>
  </p:clrMapOvr>
  <p:transition spd="med"/>
</p:sld>
</file>

<file path=ppt/theme/theme1.xml><?xml version="1.0" encoding="utf-8"?>
<a:theme xmlns:a="http://schemas.openxmlformats.org/drawingml/2006/main" name="Tema de Office">
  <a:themeElements>
    <a:clrScheme name="Tema de Office">
      <a:dk1>
        <a:srgbClr val="535353"/>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Tema de Office">
      <a:majorFont>
        <a:latin typeface="Open Sans"/>
        <a:ea typeface="Open Sans"/>
        <a:cs typeface="Open Sans"/>
      </a:majorFont>
      <a:minorFont>
        <a:latin typeface="Open Sans"/>
        <a:ea typeface="Open Sans"/>
        <a:cs typeface="Open Sans"/>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12941"/>
          </a:schemeClr>
        </a:solidFill>
        <a:ln w="12700" cap="flat">
          <a:noFill/>
          <a:miter lim="400000"/>
        </a:ln>
        <a:effectLst/>
        <a:sp3d/>
      </a:spPr>
      <a:bodyPr rot="0" spcFirstLastPara="1" vertOverflow="overflow" horzOverflow="overflow" vert="horz" wrap="square" lIns="63500" tIns="63500" rIns="63500" bIns="635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4000" b="1" i="0" u="none" strike="noStrike" cap="none" spc="0" normalizeH="0" baseline="0">
            <a:ln>
              <a:noFill/>
            </a:ln>
            <a:solidFill>
              <a:srgbClr val="FFFFFF"/>
            </a:solidFill>
            <a:effectLst/>
            <a:uFillTx/>
            <a:latin typeface="+mn-lt"/>
            <a:ea typeface="+mn-ea"/>
            <a:cs typeface="+mn-cs"/>
            <a:sym typeface="Open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000" b="0" i="0" u="none" strike="noStrike" cap="none" spc="-150" normalizeH="0" baseline="0">
            <a:ln>
              <a:noFill/>
            </a:ln>
            <a:solidFill>
              <a:srgbClr val="535353"/>
            </a:solidFill>
            <a:effectLst/>
            <a:uFillTx/>
            <a:latin typeface="Open Sans Light"/>
            <a:ea typeface="Open Sans Light"/>
            <a:cs typeface="Open Sans Light"/>
            <a:sym typeface="Open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Tema de Office">
  <a:themeElements>
    <a:clrScheme name="Tema de Offic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Tema de Office">
      <a:majorFont>
        <a:latin typeface="Open Sans"/>
        <a:ea typeface="Open Sans"/>
        <a:cs typeface="Open Sans"/>
      </a:majorFont>
      <a:minorFont>
        <a:latin typeface="Open Sans"/>
        <a:ea typeface="Open Sans"/>
        <a:cs typeface="Open Sans"/>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12941"/>
          </a:schemeClr>
        </a:solidFill>
        <a:ln w="12700" cap="flat">
          <a:noFill/>
          <a:miter lim="400000"/>
        </a:ln>
        <a:effectLst/>
        <a:sp3d/>
      </a:spPr>
      <a:bodyPr rot="0" spcFirstLastPara="1" vertOverflow="overflow" horzOverflow="overflow" vert="horz" wrap="square" lIns="63500" tIns="63500" rIns="63500" bIns="635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4000" b="1" i="0" u="none" strike="noStrike" cap="none" spc="0" normalizeH="0" baseline="0">
            <a:ln>
              <a:noFill/>
            </a:ln>
            <a:solidFill>
              <a:srgbClr val="FFFFFF"/>
            </a:solidFill>
            <a:effectLst/>
            <a:uFillTx/>
            <a:latin typeface="+mn-lt"/>
            <a:ea typeface="+mn-ea"/>
            <a:cs typeface="+mn-cs"/>
            <a:sym typeface="Open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000" b="0" i="0" u="none" strike="noStrike" cap="none" spc="-150" normalizeH="0" baseline="0">
            <a:ln>
              <a:noFill/>
            </a:ln>
            <a:solidFill>
              <a:srgbClr val="535353"/>
            </a:solidFill>
            <a:effectLst/>
            <a:uFillTx/>
            <a:latin typeface="Open Sans Light"/>
            <a:ea typeface="Open Sans Light"/>
            <a:cs typeface="Open Sans Light"/>
            <a:sym typeface="Open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DAF7D1D2CD705E4CBC66155DBE6FFD83" ma:contentTypeVersion="0" ma:contentTypeDescription="Crear nuevo documento." ma:contentTypeScope="" ma:versionID="b5482082bdab4f37c59708c6f904835c">
  <xsd:schema xmlns:xsd="http://www.w3.org/2001/XMLSchema" xmlns:xs="http://www.w3.org/2001/XMLSchema" xmlns:p="http://schemas.microsoft.com/office/2006/metadata/properties" targetNamespace="http://schemas.microsoft.com/office/2006/metadata/properties" ma:root="true" ma:fieldsID="3f6edc329ff236629c56e3b879b320d0">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5A379D-26A7-4767-8B24-F1E49998E49D}">
  <ds:schemaRefs>
    <ds:schemaRef ds:uri="http://schemas.microsoft.com/office/2006/metadata/properties"/>
    <ds:schemaRef ds:uri="http://purl.org/dc/terms/"/>
    <ds:schemaRef ds:uri="http://schemas.microsoft.com/office/2006/documentManagement/types"/>
    <ds:schemaRef ds:uri="http://schemas.openxmlformats.org/package/2006/metadata/core-properties"/>
    <ds:schemaRef ds:uri="http://purl.org/dc/elements/1.1/"/>
    <ds:schemaRef ds:uri="http://schemas.microsoft.com/office/infopath/2007/PartnerControls"/>
    <ds:schemaRef ds:uri="e5be64b4-ebda-4cec-b9df-8969e9e746b7"/>
    <ds:schemaRef ds:uri="http://www.w3.org/XML/1998/namespace"/>
    <ds:schemaRef ds:uri="http://purl.org/dc/dcmitype/"/>
  </ds:schemaRefs>
</ds:datastoreItem>
</file>

<file path=customXml/itemProps2.xml><?xml version="1.0" encoding="utf-8"?>
<ds:datastoreItem xmlns:ds="http://schemas.openxmlformats.org/officeDocument/2006/customXml" ds:itemID="{6963A65E-E95D-4135-95C3-2FE0B86CC7E1}">
  <ds:schemaRefs>
    <ds:schemaRef ds:uri="http://schemas.microsoft.com/sharepoint/v3/contenttype/forms"/>
  </ds:schemaRefs>
</ds:datastoreItem>
</file>

<file path=customXml/itemProps3.xml><?xml version="1.0" encoding="utf-8"?>
<ds:datastoreItem xmlns:ds="http://schemas.openxmlformats.org/officeDocument/2006/customXml" ds:itemID="{304119B2-3273-40F6-AAE4-C976DD657266}"/>
</file>

<file path=docProps/app.xml><?xml version="1.0" encoding="utf-8"?>
<Properties xmlns="http://schemas.openxmlformats.org/officeDocument/2006/extended-properties" xmlns:vt="http://schemas.openxmlformats.org/officeDocument/2006/docPropsVTypes">
  <TotalTime>1284</TotalTime>
  <Words>1605</Words>
  <Application>Microsoft Office PowerPoint</Application>
  <PresentationFormat>Personalizado</PresentationFormat>
  <Paragraphs>347</Paragraphs>
  <Slides>36</Slides>
  <Notes>34</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36</vt:i4>
      </vt:variant>
    </vt:vector>
  </HeadingPairs>
  <TitlesOfParts>
    <vt:vector size="42" baseType="lpstr">
      <vt:lpstr>Arial</vt:lpstr>
      <vt:lpstr>Calibri</vt:lpstr>
      <vt:lpstr>Open Sans</vt:lpstr>
      <vt:lpstr>Open Sans Light</vt:lpstr>
      <vt:lpstr>Times New Roman</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Manager>Equipo Inacap</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PROPUESTA ACADÉMICA  2020</dc:title>
  <dc:subject/>
  <dc:creator>Equipo Inacap</dc:creator>
  <cp:keywords/>
  <dc:description>Versión 11</dc:description>
  <cp:lastModifiedBy>Boris astorga</cp:lastModifiedBy>
  <cp:revision>135</cp:revision>
  <cp:lastPrinted>2019-11-20T17:18:35Z</cp:lastPrinted>
  <dcterms:modified xsi:type="dcterms:W3CDTF">2021-09-07T18:35:28Z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0x010100DAF7D1D2CD705E4CBC66155DBE6FFD83</vt:lpwstr>
  </property>
</Properties>
</file>